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p:sldMasterIdLst>
    <p:sldMasterId id="2147483648" r:id="rId1"/>
  </p:sldMasterIdLst>
  <p:notesMasterIdLst>
    <p:notesMasterId r:id="rId5"/>
  </p:notesMasterIdLst>
  <p:sldIdLst>
    <p:sldId id="373" r:id="rId3"/>
    <p:sldId id="1268" r:id="rId4"/>
    <p:sldId id="321" r:id="rId6"/>
    <p:sldId id="322" r:id="rId7"/>
    <p:sldId id="323" r:id="rId8"/>
    <p:sldId id="324" r:id="rId9"/>
    <p:sldId id="1380" r:id="rId10"/>
    <p:sldId id="327" r:id="rId11"/>
    <p:sldId id="325" r:id="rId12"/>
    <p:sldId id="471" r:id="rId13"/>
    <p:sldId id="1250" r:id="rId14"/>
    <p:sldId id="1253" r:id="rId15"/>
    <p:sldId id="1251" r:id="rId16"/>
    <p:sldId id="1269" r:id="rId17"/>
    <p:sldId id="1317" r:id="rId18"/>
    <p:sldId id="1316" r:id="rId19"/>
    <p:sldId id="267" r:id="rId20"/>
    <p:sldId id="1320" r:id="rId21"/>
    <p:sldId id="1321" r:id="rId22"/>
    <p:sldId id="1318" r:id="rId23"/>
    <p:sldId id="1315" r:id="rId24"/>
    <p:sldId id="1322" r:id="rId25"/>
    <p:sldId id="1323" r:id="rId26"/>
    <p:sldId id="1324" r:id="rId27"/>
    <p:sldId id="1325" r:id="rId28"/>
    <p:sldId id="1368" r:id="rId29"/>
    <p:sldId id="1347" r:id="rId30"/>
    <p:sldId id="1348" r:id="rId31"/>
    <p:sldId id="1349" r:id="rId32"/>
    <p:sldId id="1350" r:id="rId33"/>
    <p:sldId id="1369" r:id="rId34"/>
    <p:sldId id="1370" r:id="rId35"/>
    <p:sldId id="1371" r:id="rId36"/>
    <p:sldId id="1372" r:id="rId37"/>
    <p:sldId id="1357" r:id="rId38"/>
    <p:sldId id="1373" r:id="rId39"/>
    <p:sldId id="1374" r:id="rId40"/>
    <p:sldId id="1375" r:id="rId41"/>
    <p:sldId id="1367" r:id="rId42"/>
    <p:sldId id="1364" r:id="rId43"/>
    <p:sldId id="1376" r:id="rId44"/>
    <p:sldId id="1360" r:id="rId45"/>
    <p:sldId id="1377" r:id="rId46"/>
    <p:sldId id="1378" r:id="rId47"/>
    <p:sldId id="1379" r:id="rId48"/>
    <p:sldId id="1362" r:id="rId49"/>
  </p:sldIdLst>
  <p:sldSz cx="13004800" cy="9753600"/>
  <p:notesSz cx="6858000" cy="9144000"/>
  <p:defaultTextStyle>
    <a:defPPr>
      <a:defRPr lang="en-US"/>
    </a:defPPr>
    <a:lvl1pPr algn="l" defTabSz="1733550" rtl="0" eaLnBrk="0" fontAlgn="base" hangingPunct="0">
      <a:spcBef>
        <a:spcPct val="0"/>
      </a:spcBef>
      <a:spcAft>
        <a:spcPct val="0"/>
      </a:spcAft>
      <a:defRPr sz="1600" kern="1200">
        <a:solidFill>
          <a:srgbClr val="000000"/>
        </a:solidFill>
        <a:latin typeface="Canela Text Regular" charset="0"/>
        <a:ea typeface="Canela Text Regular" charset="0"/>
        <a:cs typeface="Canela Text Regular" charset="0"/>
        <a:sym typeface="Canela Text Regular" charset="0"/>
      </a:defRPr>
    </a:lvl1pPr>
    <a:lvl2pPr marL="457200" algn="l" defTabSz="1733550" rtl="0" eaLnBrk="0" fontAlgn="base" hangingPunct="0">
      <a:spcBef>
        <a:spcPct val="0"/>
      </a:spcBef>
      <a:spcAft>
        <a:spcPct val="0"/>
      </a:spcAft>
      <a:defRPr sz="1600" kern="1200">
        <a:solidFill>
          <a:srgbClr val="000000"/>
        </a:solidFill>
        <a:latin typeface="Canela Text Regular" charset="0"/>
        <a:ea typeface="Canela Text Regular" charset="0"/>
        <a:cs typeface="Canela Text Regular" charset="0"/>
        <a:sym typeface="Canela Text Regular" charset="0"/>
      </a:defRPr>
    </a:lvl2pPr>
    <a:lvl3pPr marL="914400" algn="l" defTabSz="1733550" rtl="0" eaLnBrk="0" fontAlgn="base" hangingPunct="0">
      <a:spcBef>
        <a:spcPct val="0"/>
      </a:spcBef>
      <a:spcAft>
        <a:spcPct val="0"/>
      </a:spcAft>
      <a:defRPr sz="1600" kern="1200">
        <a:solidFill>
          <a:srgbClr val="000000"/>
        </a:solidFill>
        <a:latin typeface="Canela Text Regular" charset="0"/>
        <a:ea typeface="Canela Text Regular" charset="0"/>
        <a:cs typeface="Canela Text Regular" charset="0"/>
        <a:sym typeface="Canela Text Regular" charset="0"/>
      </a:defRPr>
    </a:lvl3pPr>
    <a:lvl4pPr marL="1371600" algn="l" defTabSz="1733550" rtl="0" eaLnBrk="0" fontAlgn="base" hangingPunct="0">
      <a:spcBef>
        <a:spcPct val="0"/>
      </a:spcBef>
      <a:spcAft>
        <a:spcPct val="0"/>
      </a:spcAft>
      <a:defRPr sz="1600" kern="1200">
        <a:solidFill>
          <a:srgbClr val="000000"/>
        </a:solidFill>
        <a:latin typeface="Canela Text Regular" charset="0"/>
        <a:ea typeface="Canela Text Regular" charset="0"/>
        <a:cs typeface="Canela Text Regular" charset="0"/>
        <a:sym typeface="Canela Text Regular" charset="0"/>
      </a:defRPr>
    </a:lvl4pPr>
    <a:lvl5pPr marL="1828800" algn="l" defTabSz="1733550" rtl="0" eaLnBrk="0" fontAlgn="base" hangingPunct="0">
      <a:spcBef>
        <a:spcPct val="0"/>
      </a:spcBef>
      <a:spcAft>
        <a:spcPct val="0"/>
      </a:spcAft>
      <a:defRPr sz="1600" kern="1200">
        <a:solidFill>
          <a:srgbClr val="000000"/>
        </a:solidFill>
        <a:latin typeface="Canela Text Regular" charset="0"/>
        <a:ea typeface="Canela Text Regular" charset="0"/>
        <a:cs typeface="Canela Text Regular" charset="0"/>
        <a:sym typeface="Canela Text Regular" charset="0"/>
      </a:defRPr>
    </a:lvl5pPr>
    <a:lvl6pPr marL="2286000" algn="l" defTabSz="914400" rtl="0" eaLnBrk="1" latinLnBrk="0" hangingPunct="1">
      <a:defRPr sz="1600" kern="1200">
        <a:solidFill>
          <a:srgbClr val="000000"/>
        </a:solidFill>
        <a:latin typeface="Canela Text Regular" charset="0"/>
        <a:ea typeface="Canela Text Regular" charset="0"/>
        <a:cs typeface="Canela Text Regular" charset="0"/>
        <a:sym typeface="Canela Text Regular" charset="0"/>
      </a:defRPr>
    </a:lvl6pPr>
    <a:lvl7pPr marL="2743200" algn="l" defTabSz="914400" rtl="0" eaLnBrk="1" latinLnBrk="0" hangingPunct="1">
      <a:defRPr sz="1600" kern="1200">
        <a:solidFill>
          <a:srgbClr val="000000"/>
        </a:solidFill>
        <a:latin typeface="Canela Text Regular" charset="0"/>
        <a:ea typeface="Canela Text Regular" charset="0"/>
        <a:cs typeface="Canela Text Regular" charset="0"/>
        <a:sym typeface="Canela Text Regular" charset="0"/>
      </a:defRPr>
    </a:lvl7pPr>
    <a:lvl8pPr marL="3200400" algn="l" defTabSz="914400" rtl="0" eaLnBrk="1" latinLnBrk="0" hangingPunct="1">
      <a:defRPr sz="1600" kern="1200">
        <a:solidFill>
          <a:srgbClr val="000000"/>
        </a:solidFill>
        <a:latin typeface="Canela Text Regular" charset="0"/>
        <a:ea typeface="Canela Text Regular" charset="0"/>
        <a:cs typeface="Canela Text Regular" charset="0"/>
        <a:sym typeface="Canela Text Regular" charset="0"/>
      </a:defRPr>
    </a:lvl8pPr>
    <a:lvl9pPr marL="3657600" algn="l" defTabSz="914400" rtl="0" eaLnBrk="1" latinLnBrk="0" hangingPunct="1">
      <a:defRPr sz="1600" kern="1200">
        <a:solidFill>
          <a:srgbClr val="000000"/>
        </a:solidFill>
        <a:latin typeface="Canela Text Regular" charset="0"/>
        <a:ea typeface="Canela Text Regular" charset="0"/>
        <a:cs typeface="Canela Text Regular" charset="0"/>
        <a:sym typeface="Canela Text Regular" charset="0"/>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85" autoAdjust="0"/>
    <p:restoredTop sz="90168" autoAdjust="0"/>
  </p:normalViewPr>
  <p:slideViewPr>
    <p:cSldViewPr showGuides="1">
      <p:cViewPr varScale="1">
        <p:scale>
          <a:sx n="79" d="100"/>
          <a:sy n="79" d="100"/>
        </p:scale>
        <p:origin x="1410" y="150"/>
      </p:cViewPr>
      <p:guideLst>
        <p:guide orient="horz" pos="3072"/>
        <p:guide pos="4096"/>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en-US" altLang="en-US" noProof="0">
                <a:sym typeface="Helvetica Neue" charset="0"/>
              </a:rPr>
              <a:t>Click to edit Template text styles</a:t>
            </a:r>
            <a:endParaRPr lang="en-US" altLang="en-US" noProof="0">
              <a:sym typeface="Helvetica Neue" charset="0"/>
            </a:endParaRPr>
          </a:p>
          <a:p>
            <a:pPr lvl="1"/>
            <a:r>
              <a:rPr lang="en-US" altLang="en-US" noProof="0">
                <a:sym typeface="Helvetica Neue" charset="0"/>
              </a:rPr>
              <a:t>Second level</a:t>
            </a:r>
            <a:endParaRPr lang="en-US" altLang="en-US" noProof="0">
              <a:sym typeface="Helvetica Neue" charset="0"/>
            </a:endParaRPr>
          </a:p>
          <a:p>
            <a:pPr lvl="2"/>
            <a:r>
              <a:rPr lang="en-US" altLang="en-US" noProof="0">
                <a:sym typeface="Helvetica Neue" charset="0"/>
              </a:rPr>
              <a:t>Third level</a:t>
            </a:r>
            <a:endParaRPr lang="en-US" altLang="en-US" noProof="0">
              <a:sym typeface="Helvetica Neue" charset="0"/>
            </a:endParaRPr>
          </a:p>
          <a:p>
            <a:pPr lvl="3"/>
            <a:r>
              <a:rPr lang="en-US" altLang="en-US" noProof="0">
                <a:sym typeface="Helvetica Neue" charset="0"/>
              </a:rPr>
              <a:t>Fourth level</a:t>
            </a:r>
            <a:endParaRPr lang="en-US" altLang="en-US" noProof="0">
              <a:sym typeface="Helvetica Neue" charset="0"/>
            </a:endParaRPr>
          </a:p>
          <a:p>
            <a:pPr lvl="4"/>
            <a:r>
              <a:rPr lang="en-US" altLang="en-US" noProof="0">
                <a:sym typeface="Helvetica Neue" charset="0"/>
              </a:rPr>
              <a:t>Fifth level</a:t>
            </a:r>
            <a:endParaRPr lang="en-US" altLang="en-US" noProof="0">
              <a:sym typeface="Helvetica Neue" charset="0"/>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visual-paradigm.com/guide/uml-unified-modeling-language/what-is-activity-diagram/" TargetMode="External"/><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bm.com/docs/en/smpi/10.2?topic=modifiers-map-by-unit-option" TargetMode="External"/><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researchgate.net/figure/Structure-of-Network-on-Chip-NoC-and-crossbar-array_fig1_333971383"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p:sp>
      <p:sp>
        <p:nvSpPr>
          <p:cNvPr id="90115"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p:sp>
      <p:sp>
        <p:nvSpPr>
          <p:cNvPr id="90115"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17000"/>
              </a:lnSpc>
              <a:spcBef>
                <a:spcPct val="0"/>
              </a:spcBef>
              <a:spcAft>
                <a:spcPct val="0"/>
              </a:spcAft>
              <a:buClrTx/>
              <a:buSzTx/>
              <a:buFontTx/>
              <a:buNone/>
              <a:defRPr/>
            </a:pPr>
            <a:r>
              <a:rPr lang="en-US" b="0" i="0" dirty="0">
                <a:solidFill>
                  <a:srgbClr val="202122"/>
                </a:solidFill>
                <a:effectLst/>
                <a:latin typeface="Arial" panose="020B0604020202020204" pitchFamily="34" charset="0"/>
              </a:rPr>
              <a:t>The advantages of MPI over older message passing libraries are portability (because MPI has been implemented for almost every distributed memory architecture) and speed (because each implementation is in principle optimized for the hardware on which it runs).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共享变量</a:t>
            </a:r>
            <a:endParaRPr lang="en-US" dirty="0"/>
          </a:p>
          <a:p>
            <a:r>
              <a:rPr lang="zh-CN" altLang="en-US" dirty="0"/>
              <a:t>其他</a:t>
            </a:r>
            <a:endParaRPr lang="en-US" altLang="zh-CN" dirty="0"/>
          </a:p>
          <a:p>
            <a:pPr lvl="1"/>
            <a:r>
              <a:rPr lang="zh-CN" altLang="en-US" dirty="0"/>
              <a:t>控制发送细节（粒度）</a:t>
            </a:r>
            <a:endParaRPr lang="en-US" altLang="zh-CN" dirty="0"/>
          </a:p>
          <a:p>
            <a:pPr lvl="1"/>
            <a:endParaRPr lang="en-US" altLang="zh-CN" dirty="0"/>
          </a:p>
          <a:p>
            <a:pPr lvl="1"/>
            <a:r>
              <a:rPr lang="zh-CN" altLang="en-US" dirty="0"/>
              <a:t>在普通集群上，这些功能通过</a:t>
            </a:r>
            <a:r>
              <a:rPr lang="en-US" altLang="zh-CN" dirty="0" err="1"/>
              <a:t>tcp</a:t>
            </a:r>
            <a:r>
              <a:rPr lang="zh-CN" altLang="en-US" dirty="0"/>
              <a:t>，也能实现，不过在专用集群上，这些可以通过专用硬件实现。提供了驱动。</a:t>
            </a:r>
            <a:endParaRPr lang="en-US" altLang="zh-CN" dirty="0"/>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Activity Diagram? (visual-paradigm.com)</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--map-by unit option - IBM Documentation</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p:sp>
      <p:sp>
        <p:nvSpPr>
          <p:cNvPr id="95235"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4294967295"/>
          </p:nvPr>
        </p:nvSpPr>
        <p:spPr>
          <a:xfrm>
            <a:off x="0" y="0"/>
            <a:ext cx="0" cy="0"/>
          </a:xfrm>
        </p:spPr>
        <p:txBody>
          <a:bodyPr/>
          <a:lstStyle/>
          <a:p>
            <a:pPr algn="r" defTabSz="914400" eaLnBrk="1" hangingPunct="1"/>
            <a:fld id="{24E9EB57-A4E0-4005-A81C-5050210BDEB7}" type="slidenum">
              <a:rPr lang="en-US" sz="1200">
                <a:latin typeface="Calibri" panose="020F0502020204030204" pitchFamily="34" charset="0"/>
              </a:rPr>
            </a:fld>
            <a:endParaRPr 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p:sp>
      <p:sp>
        <p:nvSpPr>
          <p:cNvPr id="99331"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4294967295"/>
          </p:nvPr>
        </p:nvSpPr>
        <p:spPr>
          <a:xfrm>
            <a:off x="0" y="0"/>
            <a:ext cx="0" cy="0"/>
          </a:xfrm>
        </p:spPr>
        <p:txBody>
          <a:bodyPr/>
          <a:lstStyle/>
          <a:p>
            <a:pPr algn="r" defTabSz="914400" eaLnBrk="1" hangingPunct="1"/>
            <a:fld id="{E4FF6E40-D465-45F0-8F91-79F74ADB0A7C}" type="slidenum">
              <a:rPr lang="en-US" sz="1200">
                <a:latin typeface="Calibri" panose="020F0502020204030204" pitchFamily="34" charset="0"/>
              </a:rPr>
            </a:fld>
            <a:endParaRPr 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p:sp>
      <p:sp>
        <p:nvSpPr>
          <p:cNvPr id="97283"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4294967295"/>
          </p:nvPr>
        </p:nvSpPr>
        <p:spPr>
          <a:xfrm>
            <a:off x="0" y="0"/>
            <a:ext cx="0" cy="0"/>
          </a:xfrm>
        </p:spPr>
        <p:txBody>
          <a:bodyPr/>
          <a:lstStyle/>
          <a:p>
            <a:pPr algn="r" defTabSz="914400" eaLnBrk="1" hangingPunct="1"/>
            <a:fld id="{F726A2EF-8D3D-4458-ADA3-862A21787A38}" type="slidenum">
              <a:rPr lang="en-US" sz="1200">
                <a:latin typeface="Calibri" panose="020F0502020204030204" pitchFamily="34" charset="0"/>
              </a:rPr>
            </a:fld>
            <a:endParaRPr lang="en-US"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p:sp>
      <p:sp>
        <p:nvSpPr>
          <p:cNvPr id="107523" name="Notes Placeholder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hlinkClick r:id="rId3"/>
              </a:rPr>
              <a:t>片上网络 （</a:t>
            </a:r>
            <a:r>
              <a:rPr lang="en-US" dirty="0" err="1">
                <a:hlinkClick r:id="rId3"/>
              </a:rPr>
              <a:t>NoC</a:t>
            </a:r>
            <a:r>
              <a:rPr lang="en-US" dirty="0">
                <a:hlinkClick r:id="rId3"/>
              </a:rPr>
              <a:t>） </a:t>
            </a:r>
            <a:r>
              <a:rPr lang="zh-CN" altLang="en-US" dirty="0">
                <a:hlinkClick r:id="rId3"/>
              </a:rPr>
              <a:t>和交叉阵列的结构 </a:t>
            </a:r>
            <a:r>
              <a:rPr lang="en-US" altLang="zh-CN" dirty="0">
                <a:hlinkClick r:id="rId3"/>
              </a:rPr>
              <a:t>|</a:t>
            </a:r>
            <a:r>
              <a:rPr lang="zh-CN" altLang="en-US" dirty="0">
                <a:hlinkClick r:id="rId3"/>
              </a:rPr>
              <a:t>下载科学图表 </a:t>
            </a:r>
            <a:r>
              <a:rPr lang="en-US" altLang="zh-CN" dirty="0">
                <a:hlinkClick r:id="rId3"/>
              </a:rPr>
              <a:t>(</a:t>
            </a:r>
            <a:r>
              <a:rPr lang="en-US" dirty="0">
                <a:hlinkClick r:id="rId3"/>
              </a:rPr>
              <a:t>researchgate.net)</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Rectangle 5"/>
          <p:cNvSpPr>
            <a:spLocks noGrp="1"/>
          </p:cNvSpPr>
          <p:nvPr>
            <p:ph type="sldNum" sz="quarter" idx="10"/>
          </p:nvPr>
        </p:nvSpPr>
        <p:spPr/>
        <p:txBody>
          <a:bodyPr/>
          <a:lstStyle>
            <a:lvl1pPr>
              <a:defRPr/>
            </a:lvl1pPr>
          </a:lstStyle>
          <a:p>
            <a:fld id="{E77C7262-FF55-4610-9A25-667B2652BA58}"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p:cNvSpPr>
          <p:nvPr>
            <p:ph type="sldNum" sz="quarter" idx="10"/>
          </p:nvPr>
        </p:nvSpPr>
        <p:spPr/>
        <p:txBody>
          <a:bodyPr/>
          <a:lstStyle>
            <a:lvl1pPr>
              <a:defRPr/>
            </a:lvl1pPr>
          </a:lstStyle>
          <a:p>
            <a:fld id="{82CD714D-5A77-4A31-BC9B-06D645F830C3}"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05950" y="176213"/>
            <a:ext cx="3001963" cy="8866187"/>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95300" y="176213"/>
            <a:ext cx="8858250" cy="886618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p:cNvSpPr>
          <p:nvPr>
            <p:ph type="sldNum" sz="quarter" idx="10"/>
          </p:nvPr>
        </p:nvSpPr>
        <p:spPr/>
        <p:txBody>
          <a:bodyPr/>
          <a:lstStyle>
            <a:lvl1pPr>
              <a:defRPr/>
            </a:lvl1pPr>
          </a:lstStyle>
          <a:p>
            <a:fld id="{353B9464-FA1B-47DD-AA1A-F451366C10A9}"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p:cNvSpPr>
          <p:nvPr>
            <p:ph type="sldNum" sz="quarter" idx="10"/>
          </p:nvPr>
        </p:nvSpPr>
        <p:spPr/>
        <p:txBody>
          <a:bodyPr/>
          <a:lstStyle>
            <a:lvl1pPr>
              <a:defRPr/>
            </a:lvl1pPr>
          </a:lstStyle>
          <a:p>
            <a:fld id="{337783A1-42D6-4213-9BA0-F0CAED590AFA}"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Rectangle 5"/>
          <p:cNvSpPr>
            <a:spLocks noGrp="1"/>
          </p:cNvSpPr>
          <p:nvPr>
            <p:ph type="sldNum" sz="quarter" idx="10"/>
          </p:nvPr>
        </p:nvSpPr>
        <p:spPr/>
        <p:txBody>
          <a:bodyPr/>
          <a:lstStyle>
            <a:lvl1pPr>
              <a:defRPr/>
            </a:lvl1pPr>
          </a:lstStyle>
          <a:p>
            <a:fld id="{AF9C8FD0-AE1F-4279-961C-85B30E8EF356}"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95300" y="1363663"/>
            <a:ext cx="5929313" cy="76787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577013" y="1363663"/>
            <a:ext cx="5930900" cy="767873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p:cNvSpPr>
          <p:nvPr>
            <p:ph type="sldNum" sz="quarter" idx="10"/>
          </p:nvPr>
        </p:nvSpPr>
        <p:spPr/>
        <p:txBody>
          <a:bodyPr/>
          <a:lstStyle>
            <a:lvl1pPr>
              <a:defRPr/>
            </a:lvl1pPr>
          </a:lstStyle>
          <a:p>
            <a:fld id="{EBB24CF5-79F1-4B9F-ADBC-FD8468321F55}"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n-U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95350" y="3562350"/>
            <a:ext cx="5502275" cy="5240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83363" y="3562350"/>
            <a:ext cx="5529262" cy="5240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5"/>
          <p:cNvSpPr>
            <a:spLocks noGrp="1"/>
          </p:cNvSpPr>
          <p:nvPr>
            <p:ph type="sldNum" sz="quarter" idx="10"/>
          </p:nvPr>
        </p:nvSpPr>
        <p:spPr/>
        <p:txBody>
          <a:bodyPr/>
          <a:lstStyle>
            <a:lvl1pPr>
              <a:defRPr/>
            </a:lvl1pPr>
          </a:lstStyle>
          <a:p>
            <a:fld id="{771E3AAB-E94C-4BB3-991F-266A816450E1}"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5"/>
          <p:cNvSpPr>
            <a:spLocks noGrp="1"/>
          </p:cNvSpPr>
          <p:nvPr>
            <p:ph type="sldNum" sz="quarter" idx="10"/>
          </p:nvPr>
        </p:nvSpPr>
        <p:spPr/>
        <p:txBody>
          <a:bodyPr/>
          <a:lstStyle>
            <a:lvl1pPr>
              <a:defRPr/>
            </a:lvl1pPr>
          </a:lstStyle>
          <a:p>
            <a:fld id="{3E0B96DA-CC31-46CB-8F99-1CC45EAF4012}"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p:cNvSpPr>
          <p:nvPr>
            <p:ph type="sldNum" sz="quarter" idx="10"/>
          </p:nvPr>
        </p:nvSpPr>
        <p:spPr/>
        <p:txBody>
          <a:bodyPr/>
          <a:lstStyle>
            <a:lvl1pPr>
              <a:defRPr/>
            </a:lvl1pPr>
          </a:lstStyle>
          <a:p>
            <a:fld id="{7CC0F4C5-4F58-496F-81D1-185E39074ED6}"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Rectangle 5"/>
          <p:cNvSpPr>
            <a:spLocks noGrp="1"/>
          </p:cNvSpPr>
          <p:nvPr>
            <p:ph type="sldNum" sz="quarter" idx="10"/>
          </p:nvPr>
        </p:nvSpPr>
        <p:spPr/>
        <p:txBody>
          <a:bodyPr/>
          <a:lstStyle>
            <a:lvl1pPr>
              <a:defRPr/>
            </a:lvl1pPr>
          </a:lstStyle>
          <a:p>
            <a:fld id="{C87A5C2D-4DF0-4E9D-A3B4-66E7EA2348F0}"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Helvetica"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Rectangle 5"/>
          <p:cNvSpPr>
            <a:spLocks noGrp="1"/>
          </p:cNvSpPr>
          <p:nvPr>
            <p:ph type="sldNum" sz="quarter" idx="10"/>
          </p:nvPr>
        </p:nvSpPr>
        <p:spPr/>
        <p:txBody>
          <a:bodyPr/>
          <a:lstStyle>
            <a:lvl1pPr>
              <a:defRPr/>
            </a:lvl1pPr>
          </a:lstStyle>
          <a:p>
            <a:fld id="{BD4E2809-2EBC-494C-80AA-8548A1F41DF3}"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p:cNvSpPr>
          <p:nvPr>
            <p:ph type="body" idx="1"/>
          </p:nvPr>
        </p:nvSpPr>
        <p:spPr bwMode="auto">
          <a:xfrm>
            <a:off x="495300" y="1363663"/>
            <a:ext cx="12012613" cy="7678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lstStyle/>
          <a:p>
            <a:pPr lvl="0"/>
            <a:r>
              <a:rPr lang="en-US" altLang="en-US">
                <a:sym typeface="Helvetica" charset="0"/>
              </a:rPr>
              <a:t>Click to edit Template text styles</a:t>
            </a:r>
            <a:endParaRPr lang="en-US" altLang="en-US">
              <a:sym typeface="Helvetica" charset="0"/>
            </a:endParaRPr>
          </a:p>
          <a:p>
            <a:pPr lvl="1"/>
            <a:r>
              <a:rPr lang="en-US" altLang="en-US">
                <a:sym typeface="Helvetica" charset="0"/>
              </a:rPr>
              <a:t>Second level</a:t>
            </a:r>
            <a:endParaRPr lang="en-US" altLang="en-US">
              <a:sym typeface="Helvetica" charset="0"/>
            </a:endParaRPr>
          </a:p>
          <a:p>
            <a:pPr lvl="2"/>
            <a:r>
              <a:rPr lang="en-US" altLang="en-US">
                <a:sym typeface="Helvetica" charset="0"/>
              </a:rPr>
              <a:t>Third level</a:t>
            </a:r>
            <a:endParaRPr lang="en-US" altLang="en-US">
              <a:sym typeface="Helvetica" charset="0"/>
            </a:endParaRPr>
          </a:p>
          <a:p>
            <a:pPr lvl="3"/>
            <a:r>
              <a:rPr lang="en-US" altLang="en-US">
                <a:sym typeface="Helvetica" charset="0"/>
              </a:rPr>
              <a:t>Fourth level</a:t>
            </a:r>
            <a:endParaRPr lang="en-US" altLang="en-US">
              <a:sym typeface="Helvetica" charset="0"/>
            </a:endParaRPr>
          </a:p>
          <a:p>
            <a:pPr lvl="4"/>
            <a:r>
              <a:rPr lang="en-US" altLang="en-US">
                <a:sym typeface="Helvetica" charset="0"/>
              </a:rPr>
              <a:t>Fifth level</a:t>
            </a:r>
            <a:endParaRPr lang="en-US" altLang="en-US">
              <a:sym typeface="Helvetica" charset="0"/>
            </a:endParaRPr>
          </a:p>
        </p:txBody>
      </p:sp>
      <p:sp>
        <p:nvSpPr>
          <p:cNvPr id="1027" name="Rectangle 2"/>
          <p:cNvSpPr>
            <a:spLocks noGrp="1"/>
          </p:cNvSpPr>
          <p:nvPr>
            <p:ph type="title"/>
          </p:nvPr>
        </p:nvSpPr>
        <p:spPr bwMode="auto">
          <a:xfrm>
            <a:off x="711200" y="176213"/>
            <a:ext cx="11582400"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lstStyle/>
          <a:p>
            <a:pPr lvl="0"/>
            <a:r>
              <a:rPr lang="en-US" altLang="en-US">
                <a:sym typeface="Helvetica" charset="0"/>
              </a:rPr>
              <a:t>Click to edit Template title style</a:t>
            </a:r>
            <a:endParaRPr lang="en-US" altLang="en-US">
              <a:sym typeface="Helvetica" charset="0"/>
            </a:endParaRPr>
          </a:p>
        </p:txBody>
      </p:sp>
      <p:pic>
        <p:nvPicPr>
          <p:cNvPr id="1028" name="Picture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963150" y="131763"/>
            <a:ext cx="2632075"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9" name="Line 4"/>
          <p:cNvSpPr>
            <a:spLocks noChangeShapeType="1"/>
          </p:cNvSpPr>
          <p:nvPr/>
        </p:nvSpPr>
        <p:spPr bwMode="auto">
          <a:xfrm>
            <a:off x="485775" y="1116013"/>
            <a:ext cx="12031663"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p>
        </p:txBody>
      </p:sp>
      <p:sp>
        <p:nvSpPr>
          <p:cNvPr id="2" name="Rectangle 5"/>
          <p:cNvSpPr>
            <a:spLocks noGrp="1"/>
          </p:cNvSpPr>
          <p:nvPr>
            <p:ph type="sldNum" sz="quarter" idx="2"/>
          </p:nvPr>
        </p:nvSpPr>
        <p:spPr bwMode="auto">
          <a:xfrm>
            <a:off x="6345238" y="9117013"/>
            <a:ext cx="306387" cy="328612"/>
          </a:xfrm>
          <a:prstGeom prst="rect">
            <a:avLst/>
          </a:prstGeom>
          <a:noFill/>
          <a:ln>
            <a:noFill/>
          </a:ln>
          <a:effectLst/>
        </p:spPr>
        <p:txBody>
          <a:bodyPr vert="horz" wrap="none" lIns="50800" tIns="50800" rIns="50800" bIns="50800" numCol="1" anchor="b" anchorCtr="0" compatLnSpc="1"/>
          <a:lstStyle>
            <a:lvl1pPr algn="ctr" defTabSz="1739900" eaLnBrk="1">
              <a:defRPr sz="1400">
                <a:solidFill>
                  <a:srgbClr val="5E5E5E"/>
                </a:solidFill>
                <a:latin typeface="Graphik" charset="0"/>
                <a:ea typeface="Graphik" charset="0"/>
                <a:cs typeface="Graphik" charset="0"/>
                <a:sym typeface="Graphik" charset="0"/>
              </a:defRPr>
            </a:lvl1pPr>
          </a:lstStyle>
          <a:p>
            <a:fld id="{0EF41DDE-95AD-41CE-B516-81F91E998433}"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739900" rtl="0" eaLnBrk="0" fontAlgn="base" hangingPunct="0">
        <a:lnSpc>
          <a:spcPct val="70000"/>
        </a:lnSpc>
        <a:spcBef>
          <a:spcPct val="0"/>
        </a:spcBef>
        <a:spcAft>
          <a:spcPct val="0"/>
        </a:spcAft>
        <a:defRPr sz="5800" b="1" kern="1200">
          <a:solidFill>
            <a:srgbClr val="AE0428"/>
          </a:solidFill>
          <a:latin typeface="+mj-lt"/>
          <a:ea typeface="+mj-ea"/>
          <a:cs typeface="+mj-cs"/>
          <a:sym typeface="Helvetica" charset="0"/>
        </a:defRPr>
      </a:lvl1pPr>
      <a:lvl2pPr algn="l" defTabSz="1739900" rtl="0" eaLnBrk="0" fontAlgn="base" hangingPunct="0">
        <a:lnSpc>
          <a:spcPct val="70000"/>
        </a:lnSpc>
        <a:spcBef>
          <a:spcPct val="0"/>
        </a:spcBef>
        <a:spcAft>
          <a:spcPct val="0"/>
        </a:spcAft>
        <a:defRPr sz="5800" b="1">
          <a:solidFill>
            <a:srgbClr val="AE0428"/>
          </a:solidFill>
          <a:latin typeface="Helvetica" charset="0"/>
          <a:ea typeface="Helvetica" charset="0"/>
          <a:cs typeface="Helvetica" charset="0"/>
          <a:sym typeface="Helvetica" charset="0"/>
        </a:defRPr>
      </a:lvl2pPr>
      <a:lvl3pPr algn="l" defTabSz="1739900" rtl="0" eaLnBrk="0" fontAlgn="base" hangingPunct="0">
        <a:lnSpc>
          <a:spcPct val="70000"/>
        </a:lnSpc>
        <a:spcBef>
          <a:spcPct val="0"/>
        </a:spcBef>
        <a:spcAft>
          <a:spcPct val="0"/>
        </a:spcAft>
        <a:defRPr sz="5800" b="1">
          <a:solidFill>
            <a:srgbClr val="AE0428"/>
          </a:solidFill>
          <a:latin typeface="Helvetica" charset="0"/>
          <a:ea typeface="Helvetica" charset="0"/>
          <a:cs typeface="Helvetica" charset="0"/>
          <a:sym typeface="Helvetica" charset="0"/>
        </a:defRPr>
      </a:lvl3pPr>
      <a:lvl4pPr algn="l" defTabSz="1739900" rtl="0" eaLnBrk="0" fontAlgn="base" hangingPunct="0">
        <a:lnSpc>
          <a:spcPct val="70000"/>
        </a:lnSpc>
        <a:spcBef>
          <a:spcPct val="0"/>
        </a:spcBef>
        <a:spcAft>
          <a:spcPct val="0"/>
        </a:spcAft>
        <a:defRPr sz="5800" b="1">
          <a:solidFill>
            <a:srgbClr val="AE0428"/>
          </a:solidFill>
          <a:latin typeface="Helvetica" charset="0"/>
          <a:ea typeface="Helvetica" charset="0"/>
          <a:cs typeface="Helvetica" charset="0"/>
          <a:sym typeface="Helvetica" charset="0"/>
        </a:defRPr>
      </a:lvl4pPr>
      <a:lvl5pPr algn="l" defTabSz="1739900" rtl="0" eaLnBrk="0" fontAlgn="base" hangingPunct="0">
        <a:lnSpc>
          <a:spcPct val="70000"/>
        </a:lnSpc>
        <a:spcBef>
          <a:spcPct val="0"/>
        </a:spcBef>
        <a:spcAft>
          <a:spcPct val="0"/>
        </a:spcAft>
        <a:defRPr sz="5800" b="1">
          <a:solidFill>
            <a:srgbClr val="AE0428"/>
          </a:solidFill>
          <a:latin typeface="Helvetica" charset="0"/>
          <a:ea typeface="Helvetica" charset="0"/>
          <a:cs typeface="Helvetica" charset="0"/>
          <a:sym typeface="Helvetica" charset="0"/>
        </a:defRPr>
      </a:lvl5pPr>
      <a:lvl6pPr marL="457200" algn="l" defTabSz="1739900" rtl="0" fontAlgn="base" hangingPunct="0">
        <a:lnSpc>
          <a:spcPct val="70000"/>
        </a:lnSpc>
        <a:spcBef>
          <a:spcPct val="0"/>
        </a:spcBef>
        <a:spcAft>
          <a:spcPct val="0"/>
        </a:spcAft>
        <a:defRPr sz="5800" b="1">
          <a:solidFill>
            <a:srgbClr val="AE0428"/>
          </a:solidFill>
          <a:latin typeface="Helvetica" charset="0"/>
          <a:ea typeface="Helvetica" charset="0"/>
          <a:cs typeface="Helvetica" charset="0"/>
          <a:sym typeface="Helvetica" charset="0"/>
        </a:defRPr>
      </a:lvl6pPr>
      <a:lvl7pPr marL="914400" algn="l" defTabSz="1739900" rtl="0" fontAlgn="base" hangingPunct="0">
        <a:lnSpc>
          <a:spcPct val="70000"/>
        </a:lnSpc>
        <a:spcBef>
          <a:spcPct val="0"/>
        </a:spcBef>
        <a:spcAft>
          <a:spcPct val="0"/>
        </a:spcAft>
        <a:defRPr sz="5800" b="1">
          <a:solidFill>
            <a:srgbClr val="AE0428"/>
          </a:solidFill>
          <a:latin typeface="Helvetica" charset="0"/>
          <a:ea typeface="Helvetica" charset="0"/>
          <a:cs typeface="Helvetica" charset="0"/>
          <a:sym typeface="Helvetica" charset="0"/>
        </a:defRPr>
      </a:lvl7pPr>
      <a:lvl8pPr marL="1371600" algn="l" defTabSz="1739900" rtl="0" fontAlgn="base" hangingPunct="0">
        <a:lnSpc>
          <a:spcPct val="70000"/>
        </a:lnSpc>
        <a:spcBef>
          <a:spcPct val="0"/>
        </a:spcBef>
        <a:spcAft>
          <a:spcPct val="0"/>
        </a:spcAft>
        <a:defRPr sz="5800" b="1">
          <a:solidFill>
            <a:srgbClr val="AE0428"/>
          </a:solidFill>
          <a:latin typeface="Helvetica" charset="0"/>
          <a:ea typeface="Helvetica" charset="0"/>
          <a:cs typeface="Helvetica" charset="0"/>
          <a:sym typeface="Helvetica" charset="0"/>
        </a:defRPr>
      </a:lvl8pPr>
      <a:lvl9pPr marL="1828800" algn="l" defTabSz="1739900" rtl="0" fontAlgn="base" hangingPunct="0">
        <a:lnSpc>
          <a:spcPct val="70000"/>
        </a:lnSpc>
        <a:spcBef>
          <a:spcPct val="0"/>
        </a:spcBef>
        <a:spcAft>
          <a:spcPct val="0"/>
        </a:spcAft>
        <a:defRPr sz="5800" b="1">
          <a:solidFill>
            <a:srgbClr val="AE0428"/>
          </a:solidFill>
          <a:latin typeface="Helvetica" charset="0"/>
          <a:ea typeface="Helvetica" charset="0"/>
          <a:cs typeface="Helvetica" charset="0"/>
          <a:sym typeface="Helvetica" charset="0"/>
        </a:defRPr>
      </a:lvl9pPr>
    </p:titleStyle>
    <p:bodyStyle>
      <a:lvl1pPr marL="421005" indent="-421005" algn="l" defTabSz="1739900" rtl="0" eaLnBrk="0" fontAlgn="base" hangingPunct="0">
        <a:spcBef>
          <a:spcPts val="2000"/>
        </a:spcBef>
        <a:spcAft>
          <a:spcPct val="0"/>
        </a:spcAft>
        <a:buSzPct val="75000"/>
        <a:buChar char="•"/>
        <a:defRPr sz="3000" kern="1200">
          <a:solidFill>
            <a:srgbClr val="000000"/>
          </a:solidFill>
          <a:latin typeface="+mn-lt"/>
          <a:ea typeface="+mn-ea"/>
          <a:cs typeface="+mn-cs"/>
          <a:sym typeface="Helvetica" charset="0"/>
        </a:defRPr>
      </a:lvl1pPr>
      <a:lvl2pPr marL="787400" indent="-393700" algn="l" defTabSz="1739900" rtl="0" eaLnBrk="0" fontAlgn="base" hangingPunct="0">
        <a:spcBef>
          <a:spcPts val="2000"/>
        </a:spcBef>
        <a:spcAft>
          <a:spcPct val="0"/>
        </a:spcAft>
        <a:buSzPct val="175000"/>
        <a:buChar char="•"/>
        <a:defRPr sz="3000" kern="1200">
          <a:solidFill>
            <a:srgbClr val="000000"/>
          </a:solidFill>
          <a:latin typeface="+mn-lt"/>
          <a:ea typeface="+mn-ea"/>
          <a:cs typeface="+mn-cs"/>
          <a:sym typeface="Helvetica" charset="0"/>
        </a:defRPr>
      </a:lvl2pPr>
      <a:lvl3pPr marL="1181100" indent="-393700" algn="l" defTabSz="1739900" rtl="0" eaLnBrk="0" fontAlgn="base" hangingPunct="0">
        <a:spcBef>
          <a:spcPts val="2000"/>
        </a:spcBef>
        <a:spcAft>
          <a:spcPct val="0"/>
        </a:spcAft>
        <a:buSzPct val="175000"/>
        <a:buChar char="•"/>
        <a:defRPr sz="3000" kern="1200">
          <a:solidFill>
            <a:srgbClr val="000000"/>
          </a:solidFill>
          <a:latin typeface="+mn-lt"/>
          <a:ea typeface="+mn-ea"/>
          <a:cs typeface="+mn-cs"/>
          <a:sym typeface="Helvetica" charset="0"/>
        </a:defRPr>
      </a:lvl3pPr>
      <a:lvl4pPr marL="1574800" indent="-393700" algn="l" defTabSz="1739900" rtl="0" eaLnBrk="0" fontAlgn="base" hangingPunct="0">
        <a:spcBef>
          <a:spcPts val="2000"/>
        </a:spcBef>
        <a:spcAft>
          <a:spcPct val="0"/>
        </a:spcAft>
        <a:buSzPct val="175000"/>
        <a:buChar char="•"/>
        <a:defRPr sz="3000" kern="1200">
          <a:solidFill>
            <a:srgbClr val="000000"/>
          </a:solidFill>
          <a:latin typeface="+mn-lt"/>
          <a:ea typeface="+mn-ea"/>
          <a:cs typeface="+mn-cs"/>
          <a:sym typeface="Helvetica" charset="0"/>
        </a:defRPr>
      </a:lvl4pPr>
      <a:lvl5pPr marL="1968500" indent="-393700" algn="l" defTabSz="1739900" rtl="0" eaLnBrk="0" fontAlgn="base" hangingPunct="0">
        <a:spcBef>
          <a:spcPts val="2000"/>
        </a:spcBef>
        <a:spcAft>
          <a:spcPct val="0"/>
        </a:spcAft>
        <a:buSzPct val="175000"/>
        <a:buChar char="•"/>
        <a:defRPr sz="3000" kern="1200">
          <a:solidFill>
            <a:srgbClr val="000000"/>
          </a:solidFill>
          <a:latin typeface="+mn-lt"/>
          <a:ea typeface="+mn-ea"/>
          <a:cs typeface="+mn-cs"/>
          <a:sym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image" Target="../media/image56.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ibm.com/docs/en/smpi/10.2?topic=modifiers-map-by-unit-option" TargetMode="External"/><Relationship Id="rId1" Type="http://schemas.openxmlformats.org/officeDocument/2006/relationships/hyperlink" Target="https://mpi4py.readthedocs.io/en/stable/tutorial.html"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hyperlink" Target="https://openlab-mu-internal.web.cern.ch/00_News/News_pages/2010/10-08_Intel_Computing_Seminar/SCC-80-core-cern.pdf"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
          <p:cNvSpPr>
            <a:spLocks noGrp="1"/>
          </p:cNvSpPr>
          <p:nvPr>
            <p:ph type="ctrTitle"/>
          </p:nvPr>
        </p:nvSpPr>
        <p:spPr>
          <a:xfrm>
            <a:off x="711200" y="2197100"/>
            <a:ext cx="11582400" cy="1079500"/>
          </a:xfrm>
        </p:spPr>
        <p:txBody>
          <a:bodyPr/>
          <a:lstStyle/>
          <a:p>
            <a:pPr eaLnBrk="1">
              <a:lnSpc>
                <a:spcPct val="80000"/>
              </a:lnSpc>
            </a:pPr>
            <a:r>
              <a:rPr lang="en-US" altLang="en-US" sz="4500"/>
              <a:t>DTS205TC High Performance Computing</a:t>
            </a:r>
            <a:endParaRPr lang="en-US" altLang="en-US" sz="4500"/>
          </a:p>
        </p:txBody>
      </p:sp>
      <p:sp>
        <p:nvSpPr>
          <p:cNvPr id="88067" name="Rectangle 2"/>
          <p:cNvSpPr>
            <a:spLocks noGrp="1"/>
          </p:cNvSpPr>
          <p:nvPr>
            <p:ph type="subTitle" sz="quarter" idx="1"/>
          </p:nvPr>
        </p:nvSpPr>
        <p:spPr>
          <a:xfrm>
            <a:off x="711200" y="4611688"/>
            <a:ext cx="11582400" cy="730250"/>
          </a:xfrm>
        </p:spPr>
        <p:txBody>
          <a:bodyPr/>
          <a:lstStyle/>
          <a:p>
            <a:pPr defTabSz="584200" eaLnBrk="1">
              <a:spcBef>
                <a:spcPct val="0"/>
              </a:spcBef>
              <a:buSzTx/>
            </a:pPr>
            <a:r>
              <a:rPr lang="en-US" altLang="en-US" sz="3400" b="1" dirty="0">
                <a:solidFill>
                  <a:srgbClr val="AE0428"/>
                </a:solidFill>
              </a:rPr>
              <a:t>Lecture 5 </a:t>
            </a:r>
            <a:r>
              <a:rPr lang="en-US" altLang="zh-CN" sz="3400" b="1" dirty="0">
                <a:solidFill>
                  <a:srgbClr val="AE0428"/>
                </a:solidFill>
              </a:rPr>
              <a:t>Network Topology and MPI</a:t>
            </a:r>
            <a:endParaRPr lang="en-US" altLang="en-US" sz="3400" b="1" dirty="0">
              <a:solidFill>
                <a:srgbClr val="AE0428"/>
              </a:solidFill>
            </a:endParaRPr>
          </a:p>
        </p:txBody>
      </p:sp>
      <p:sp>
        <p:nvSpPr>
          <p:cNvPr id="88068" name="Text Box 3"/>
          <p:cNvSpPr txBox="1"/>
          <p:nvPr/>
        </p:nvSpPr>
        <p:spPr bwMode="auto">
          <a:xfrm>
            <a:off x="711200" y="8410575"/>
            <a:ext cx="115824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lstStyle>
            <a:lvl1pPr defTabSz="586105">
              <a:defRPr sz="1600">
                <a:solidFill>
                  <a:srgbClr val="000000"/>
                </a:solidFill>
                <a:latin typeface="Canela Text Regular" charset="0"/>
                <a:ea typeface="Canela Text Regular" charset="0"/>
                <a:cs typeface="Canela Text Regular" charset="0"/>
                <a:sym typeface="Canela Text Regular" charset="0"/>
              </a:defRPr>
            </a:lvl1pPr>
            <a:lvl2pPr marL="742950" indent="-285750" defTabSz="586105">
              <a:defRPr sz="1600">
                <a:solidFill>
                  <a:srgbClr val="000000"/>
                </a:solidFill>
                <a:latin typeface="Canela Text Regular" charset="0"/>
                <a:ea typeface="Canela Text Regular" charset="0"/>
                <a:cs typeface="Canela Text Regular" charset="0"/>
                <a:sym typeface="Canela Text Regular" charset="0"/>
              </a:defRPr>
            </a:lvl2pPr>
            <a:lvl3pPr marL="1143000" indent="-228600" defTabSz="586105">
              <a:defRPr sz="1600">
                <a:solidFill>
                  <a:srgbClr val="000000"/>
                </a:solidFill>
                <a:latin typeface="Canela Text Regular" charset="0"/>
                <a:ea typeface="Canela Text Regular" charset="0"/>
                <a:cs typeface="Canela Text Regular" charset="0"/>
                <a:sym typeface="Canela Text Regular" charset="0"/>
              </a:defRPr>
            </a:lvl3pPr>
            <a:lvl4pPr marL="1600200" indent="-228600" defTabSz="586105">
              <a:defRPr sz="1600">
                <a:solidFill>
                  <a:srgbClr val="000000"/>
                </a:solidFill>
                <a:latin typeface="Canela Text Regular" charset="0"/>
                <a:ea typeface="Canela Text Regular" charset="0"/>
                <a:cs typeface="Canela Text Regular" charset="0"/>
                <a:sym typeface="Canela Text Regular" charset="0"/>
              </a:defRPr>
            </a:lvl4pPr>
            <a:lvl5pPr marL="2057400" indent="-228600" defTabSz="586105">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586105"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586105"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586105"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586105"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pPr algn="ctr" eaLnBrk="1"/>
            <a:r>
              <a:rPr lang="en-US" altLang="zh-CN" sz="2000">
                <a:latin typeface="Helvetica" charset="0"/>
                <a:ea typeface="宋体" panose="02010600030101010101" pitchFamily="2" charset="-122"/>
                <a:sym typeface="Helvetica" charset="0"/>
              </a:rPr>
              <a:t>Di Zhang</a:t>
            </a:r>
            <a:r>
              <a:rPr lang="en-US" altLang="en-US" sz="2000">
                <a:latin typeface="Helvetica" charset="0"/>
                <a:ea typeface="Helvetica" charset="0"/>
                <a:cs typeface="Helvetica" charset="0"/>
                <a:sym typeface="Helvetica" charset="0"/>
              </a:rPr>
              <a:t>, Spring 2024</a:t>
            </a:r>
            <a:endParaRPr lang="en-US" altLang="en-US" sz="2000">
              <a:latin typeface="Helvetica" charset="0"/>
              <a:ea typeface="Helvetica" charset="0"/>
              <a:cs typeface="Helvetica" charset="0"/>
              <a:sym typeface="Helvetica"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zh-CN" dirty="0">
                <a:ea typeface="宋体" panose="02010600030101010101" pitchFamily="2" charset="-122"/>
              </a:rPr>
              <a:t>Interlude:</a:t>
            </a:r>
            <a:r>
              <a:rPr lang="zh-CN" altLang="en-US" dirty="0">
                <a:ea typeface="宋体" panose="02010600030101010101" pitchFamily="2" charset="-122"/>
              </a:rPr>
              <a:t> </a:t>
            </a:r>
            <a:r>
              <a:rPr lang="en-US" altLang="zh-CN" dirty="0">
                <a:ea typeface="宋体" panose="02010600030101010101" pitchFamily="2" charset="-122"/>
              </a:rPr>
              <a:t>appearance</a:t>
            </a:r>
            <a:endParaRPr lang="en-US" altLang="en-US" dirty="0"/>
          </a:p>
        </p:txBody>
      </p:sp>
      <p:sp>
        <p:nvSpPr>
          <p:cNvPr id="105475" name="Content Placeholder 2"/>
          <p:cNvSpPr>
            <a:spLocks noGrp="1"/>
          </p:cNvSpPr>
          <p:nvPr>
            <p:ph idx="1"/>
          </p:nvPr>
        </p:nvSpPr>
        <p:spPr>
          <a:xfrm>
            <a:off x="495301" y="7324725"/>
            <a:ext cx="5503044" cy="1717675"/>
          </a:xfrm>
        </p:spPr>
        <p:txBody>
          <a:bodyPr/>
          <a:lstStyle/>
          <a:p>
            <a:r>
              <a:rPr lang="en-US" altLang="zh-CN" dirty="0">
                <a:ea typeface="宋体" panose="02010600030101010101" pitchFamily="2" charset="-122"/>
              </a:rPr>
              <a:t>Why do all these devices look similar?</a:t>
            </a:r>
            <a:endParaRPr lang="en-US" altLang="zh-CN" dirty="0">
              <a:ea typeface="宋体" panose="02010600030101010101" pitchFamily="2" charset="-122"/>
            </a:endParaRPr>
          </a:p>
          <a:p>
            <a:pPr lvl="1"/>
            <a:r>
              <a:rPr lang="en-US" altLang="zh-CN" dirty="0">
                <a:ea typeface="宋体" panose="02010600030101010101" pitchFamily="2" charset="-122"/>
              </a:rPr>
              <a:t>Easy to install uniformly on the rack!</a:t>
            </a:r>
            <a:endParaRPr lang="en-US" altLang="en-US" dirty="0"/>
          </a:p>
        </p:txBody>
      </p:sp>
      <p:pic>
        <p:nvPicPr>
          <p:cNvPr id="105476" name="Picture 2" descr="Network Routers | Juniper Networks U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4563" y="1304925"/>
            <a:ext cx="5926137"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7" name="TextBox 3"/>
          <p:cNvSpPr txBox="1">
            <a:spLocks noChangeArrowheads="1"/>
          </p:cNvSpPr>
          <p:nvPr/>
        </p:nvSpPr>
        <p:spPr bwMode="auto">
          <a:xfrm>
            <a:off x="2973388" y="3867150"/>
            <a:ext cx="1520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altLang="zh-CN">
                <a:ea typeface="宋体" panose="02010600030101010101" pitchFamily="2" charset="-122"/>
              </a:rPr>
              <a:t>Network Router</a:t>
            </a:r>
            <a:endParaRPr lang="en-US" altLang="en-US"/>
          </a:p>
        </p:txBody>
      </p:sp>
      <p:pic>
        <p:nvPicPr>
          <p:cNvPr id="105478" name="Picture 6" descr="Storage Server - GIGABYTE Global"/>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4475" y="1028700"/>
            <a:ext cx="381635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TextBox 4"/>
          <p:cNvSpPr txBox="1">
            <a:spLocks noChangeArrowheads="1"/>
          </p:cNvSpPr>
          <p:nvPr/>
        </p:nvSpPr>
        <p:spPr bwMode="auto">
          <a:xfrm>
            <a:off x="4749800" y="5618366"/>
            <a:ext cx="7216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altLang="zh-CN" dirty="0">
                <a:ea typeface="宋体" panose="02010600030101010101" pitchFamily="2" charset="-122"/>
              </a:rPr>
              <a:t>Server</a:t>
            </a:r>
            <a:endParaRPr lang="en-US" altLang="en-US" dirty="0"/>
          </a:p>
        </p:txBody>
      </p:sp>
      <p:sp>
        <p:nvSpPr>
          <p:cNvPr id="105480" name="TextBox 5"/>
          <p:cNvSpPr txBox="1">
            <a:spLocks noChangeArrowheads="1"/>
          </p:cNvSpPr>
          <p:nvPr/>
        </p:nvSpPr>
        <p:spPr bwMode="auto">
          <a:xfrm>
            <a:off x="8942388" y="3838575"/>
            <a:ext cx="817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altLang="zh-CN">
                <a:ea typeface="宋体" panose="02010600030101010101" pitchFamily="2" charset="-122"/>
              </a:rPr>
              <a:t>Storage</a:t>
            </a:r>
            <a:endParaRPr lang="en-US" altLang="en-US"/>
          </a:p>
        </p:txBody>
      </p:sp>
      <p:pic>
        <p:nvPicPr>
          <p:cNvPr id="105481" name="Picture 8" descr="Amazon Best Sellers: Best Computer 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4211638"/>
            <a:ext cx="31432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2" name="Picture 4" descr="The Difference between a Blade Server and Rack Serv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5509" y="4869459"/>
            <a:ext cx="6788852" cy="355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6" name="Group 3045"/>
          <p:cNvGrpSpPr/>
          <p:nvPr/>
        </p:nvGrpSpPr>
        <p:grpSpPr bwMode="auto">
          <a:xfrm>
            <a:off x="1577975" y="3128963"/>
            <a:ext cx="6080125" cy="1157287"/>
            <a:chOff x="1411941" y="1759372"/>
            <a:chExt cx="5700821" cy="1085176"/>
          </a:xfrm>
        </p:grpSpPr>
        <p:cxnSp>
          <p:nvCxnSpPr>
            <p:cNvPr id="3031" name="Straight Connector 3030"/>
            <p:cNvCxnSpPr>
              <a:endCxn id="1070" idx="9"/>
            </p:cNvCxnSpPr>
            <p:nvPr/>
          </p:nvCxnSpPr>
          <p:spPr>
            <a:xfrm flipV="1">
              <a:off x="1411941" y="1792121"/>
              <a:ext cx="2243117" cy="924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2" name="Straight Connector 3031"/>
            <p:cNvCxnSpPr/>
            <p:nvPr/>
          </p:nvCxnSpPr>
          <p:spPr>
            <a:xfrm flipV="1">
              <a:off x="1425338" y="1790632"/>
              <a:ext cx="4493675" cy="9392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4" name="Straight Connector 3033"/>
            <p:cNvCxnSpPr>
              <a:endCxn id="1070" idx="9"/>
            </p:cNvCxnSpPr>
            <p:nvPr/>
          </p:nvCxnSpPr>
          <p:spPr>
            <a:xfrm flipV="1">
              <a:off x="3016506" y="1792121"/>
              <a:ext cx="638552" cy="1022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6" name="Straight Connector 3035"/>
            <p:cNvCxnSpPr>
              <a:endCxn id="1070" idx="13"/>
            </p:cNvCxnSpPr>
            <p:nvPr/>
          </p:nvCxnSpPr>
          <p:spPr>
            <a:xfrm flipH="1" flipV="1">
              <a:off x="3558308" y="1759372"/>
              <a:ext cx="1022576" cy="10539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8" name="Straight Connector 3037"/>
            <p:cNvCxnSpPr>
              <a:endCxn id="1070" idx="9"/>
            </p:cNvCxnSpPr>
            <p:nvPr/>
          </p:nvCxnSpPr>
          <p:spPr>
            <a:xfrm flipH="1" flipV="1">
              <a:off x="3655058" y="1792121"/>
              <a:ext cx="3457704" cy="10524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0" name="Straight Connector 3039"/>
            <p:cNvCxnSpPr/>
            <p:nvPr/>
          </p:nvCxnSpPr>
          <p:spPr>
            <a:xfrm flipV="1">
              <a:off x="2985249" y="1759372"/>
              <a:ext cx="2906972" cy="10033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2" name="Straight Connector 3041"/>
            <p:cNvCxnSpPr>
              <a:endCxn id="1266" idx="6"/>
            </p:cNvCxnSpPr>
            <p:nvPr/>
          </p:nvCxnSpPr>
          <p:spPr>
            <a:xfrm flipH="1" flipV="1">
              <a:off x="6032136" y="1818915"/>
              <a:ext cx="1009179" cy="9750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3" name="Straight Connector 3042"/>
            <p:cNvCxnSpPr>
              <a:endCxn id="1266" idx="12"/>
            </p:cNvCxnSpPr>
            <p:nvPr/>
          </p:nvCxnSpPr>
          <p:spPr>
            <a:xfrm flipV="1">
              <a:off x="4549625" y="1818915"/>
              <a:ext cx="1290500" cy="9750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525736" y="340296"/>
            <a:ext cx="11215688" cy="954087"/>
          </a:xfrm>
        </p:spPr>
        <p:txBody>
          <a:bodyPr>
            <a:normAutofit/>
          </a:bodyPr>
          <a:lstStyle/>
          <a:p>
            <a:r>
              <a:rPr lang="en-US" dirty="0">
                <a:ea typeface="宋体" panose="02010600030101010101" pitchFamily="2" charset="-122"/>
              </a:rPr>
              <a:t>Datacenter networks: elements</a:t>
            </a:r>
            <a:endParaRPr lang="en-US" dirty="0">
              <a:ea typeface="宋体" panose="02010600030101010101" pitchFamily="2" charset="-122"/>
            </a:endParaRPr>
          </a:p>
        </p:txBody>
      </p:sp>
      <p:sp>
        <p:nvSpPr>
          <p:cNvPr id="93188" name="Slide Number Placeholder 4"/>
          <p:cNvSpPr>
            <a:spLocks noGrp="1" noChangeArrowheads="1"/>
          </p:cNvSpPr>
          <p:nvPr>
            <p:ph type="sldNum" sz="quarter" idx="10"/>
          </p:nvPr>
        </p:nvSpPr>
        <p:spPr>
          <a:xfrm>
            <a:off x="9220200" y="6443663"/>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lstStyle>
            <a:lvl1pPr>
              <a:defRPr sz="3000">
                <a:solidFill>
                  <a:srgbClr val="000000"/>
                </a:solidFill>
                <a:latin typeface="Helvetica" charset="0"/>
                <a:ea typeface="Helvetica" charset="0"/>
                <a:cs typeface="Helvetica" charset="0"/>
                <a:sym typeface="Helvetica" charset="0"/>
              </a:defRPr>
            </a:lvl1pPr>
            <a:lvl2pPr marL="457200">
              <a:defRPr sz="3000">
                <a:solidFill>
                  <a:srgbClr val="000000"/>
                </a:solidFill>
                <a:latin typeface="Helvetica" charset="0"/>
                <a:ea typeface="Helvetica" charset="0"/>
                <a:cs typeface="Helvetica" charset="0"/>
                <a:sym typeface="Helvetica" charset="0"/>
              </a:defRPr>
            </a:lvl2pPr>
            <a:lvl3pPr marL="914400">
              <a:defRPr sz="3000">
                <a:solidFill>
                  <a:srgbClr val="000000"/>
                </a:solidFill>
                <a:latin typeface="Helvetica" charset="0"/>
                <a:ea typeface="Helvetica" charset="0"/>
                <a:cs typeface="Helvetica" charset="0"/>
                <a:sym typeface="Helvetica" charset="0"/>
              </a:defRPr>
            </a:lvl3pPr>
            <a:lvl4pPr marL="1371600">
              <a:defRPr sz="3000">
                <a:solidFill>
                  <a:srgbClr val="000000"/>
                </a:solidFill>
                <a:latin typeface="Helvetica" charset="0"/>
                <a:ea typeface="Helvetica" charset="0"/>
                <a:cs typeface="Helvetica" charset="0"/>
                <a:sym typeface="Helvetica" charset="0"/>
              </a:defRPr>
            </a:lvl4pPr>
            <a:lvl5pPr marL="1828800">
              <a:defRPr sz="3000">
                <a:solidFill>
                  <a:srgbClr val="000000"/>
                </a:solidFill>
                <a:latin typeface="Helvetica" charset="0"/>
                <a:ea typeface="Helvetica" charset="0"/>
                <a:cs typeface="Helvetica" charset="0"/>
                <a:sym typeface="Helvetica" charset="0"/>
              </a:defRPr>
            </a:lvl5pPr>
            <a:lvl6pPr marL="22860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6pPr>
            <a:lvl7pPr marL="27432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7pPr>
            <a:lvl8pPr marL="32004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8pPr>
            <a:lvl9pPr marL="36576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9pPr>
          </a:lstStyle>
          <a:p>
            <a:pPr algn="r" defTabSz="914400" hangingPunct="1"/>
            <a:r>
              <a:rPr lang="en-US" sz="1100">
                <a:solidFill>
                  <a:srgbClr val="7F7F7F"/>
                </a:solidFill>
                <a:sym typeface="Canela Text Regular" charset="0"/>
              </a:rPr>
              <a:t>Link Layer: 6-</a:t>
            </a:r>
            <a:fld id="{16CD2B9B-5EDB-43E9-BA6D-BA3BFDE79D7A}" type="slidenum">
              <a:rPr lang="en-US" sz="1100">
                <a:solidFill>
                  <a:srgbClr val="7F7F7F"/>
                </a:solidFill>
                <a:sym typeface="Canela Text Regular" charset="0"/>
              </a:rPr>
            </a:fld>
            <a:endParaRPr lang="en-US" sz="1100">
              <a:solidFill>
                <a:srgbClr val="7F7F7F"/>
              </a:solidFill>
              <a:sym typeface="Canela Text Regular" charset="0"/>
            </a:endParaRPr>
          </a:p>
        </p:txBody>
      </p:sp>
      <p:sp>
        <p:nvSpPr>
          <p:cNvPr id="12" name="TextBox 11"/>
          <p:cNvSpPr txBox="1"/>
          <p:nvPr/>
        </p:nvSpPr>
        <p:spPr bwMode="auto">
          <a:xfrm>
            <a:off x="8713788" y="6931025"/>
            <a:ext cx="3584575" cy="814388"/>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pPr eaLnBrk="1" hangingPunct="1"/>
            <a:r>
              <a:rPr lang="en-US" sz="2500">
                <a:solidFill>
                  <a:srgbClr val="C00000"/>
                </a:solidFill>
                <a:latin typeface="Calibri" panose="020F0502020204030204" pitchFamily="34" charset="0"/>
                <a:ea typeface="Helvetica" charset="0"/>
                <a:cs typeface="Helvetica" charset="0"/>
              </a:rPr>
              <a:t>Server racks</a:t>
            </a:r>
            <a:endParaRPr lang="en-US" sz="2500">
              <a:latin typeface="Calibri" panose="020F0502020204030204" pitchFamily="34" charset="0"/>
            </a:endParaRPr>
          </a:p>
          <a:p>
            <a:pPr eaLnBrk="1" hangingPunct="1">
              <a:buClr>
                <a:srgbClr val="0000A8"/>
              </a:buClr>
              <a:buFont typeface="Wingdings" panose="05000000000000000000" pitchFamily="2" charset="2"/>
              <a:buChar char="§"/>
            </a:pPr>
            <a:r>
              <a:rPr lang="en-US" sz="2100">
                <a:latin typeface="Calibri" panose="020F0502020204030204" pitchFamily="34" charset="0"/>
                <a:ea typeface="Helvetica" charset="0"/>
                <a:cs typeface="Helvetica" charset="0"/>
              </a:rPr>
              <a:t>20- 40 server blades: hosts </a:t>
            </a:r>
            <a:endParaRPr lang="en-US" sz="2100">
              <a:latin typeface="Calibri" panose="020F0502020204030204" pitchFamily="34" charset="0"/>
              <a:ea typeface="Helvetica" charset="0"/>
              <a:cs typeface="Helvetica" charset="0"/>
            </a:endParaRPr>
          </a:p>
        </p:txBody>
      </p:sp>
      <p:sp>
        <p:nvSpPr>
          <p:cNvPr id="13" name="TextBox 12"/>
          <p:cNvSpPr txBox="1"/>
          <p:nvPr/>
        </p:nvSpPr>
        <p:spPr bwMode="auto">
          <a:xfrm>
            <a:off x="8624888" y="5867400"/>
            <a:ext cx="4025900" cy="1076325"/>
          </a:xfrm>
          <a:prstGeom prst="rect">
            <a:avLst/>
          </a:prstGeom>
          <a:noFill/>
        </p:spPr>
        <p:txBody>
          <a:bodyPr>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pPr eaLnBrk="1" hangingPunct="1"/>
            <a:r>
              <a:rPr lang="en-US" sz="2500">
                <a:solidFill>
                  <a:srgbClr val="C00000"/>
                </a:solidFill>
                <a:latin typeface="Calibri" panose="020F0502020204030204" pitchFamily="34" charset="0"/>
                <a:ea typeface="Helvetica" charset="0"/>
                <a:cs typeface="Helvetica" charset="0"/>
              </a:rPr>
              <a:t>Top of Rack (TOR) switch</a:t>
            </a:r>
            <a:endParaRPr lang="en-US" sz="2500">
              <a:solidFill>
                <a:srgbClr val="C00000"/>
              </a:solidFill>
              <a:latin typeface="Calibri" panose="020F0502020204030204" pitchFamily="34" charset="0"/>
              <a:ea typeface="Helvetica" charset="0"/>
              <a:cs typeface="Helvetica" charset="0"/>
            </a:endParaRPr>
          </a:p>
          <a:p>
            <a:pPr eaLnBrk="1" hangingPunct="1">
              <a:lnSpc>
                <a:spcPct val="90000"/>
              </a:lnSpc>
              <a:buClr>
                <a:srgbClr val="0000A8"/>
              </a:buClr>
              <a:buFont typeface="Wingdings" panose="05000000000000000000" pitchFamily="2" charset="2"/>
              <a:buChar char="§"/>
            </a:pPr>
            <a:r>
              <a:rPr lang="en-US" sz="2100">
                <a:latin typeface="Calibri" panose="020F0502020204030204" pitchFamily="34" charset="0"/>
                <a:ea typeface="Helvetica" charset="0"/>
                <a:cs typeface="Helvetica" charset="0"/>
              </a:rPr>
              <a:t>one per rack</a:t>
            </a:r>
            <a:endParaRPr lang="en-US" sz="2100">
              <a:latin typeface="Calibri" panose="020F0502020204030204" pitchFamily="34" charset="0"/>
              <a:ea typeface="Helvetica" charset="0"/>
              <a:cs typeface="Helvetica" charset="0"/>
            </a:endParaRPr>
          </a:p>
          <a:p>
            <a:pPr eaLnBrk="1" hangingPunct="1">
              <a:lnSpc>
                <a:spcPct val="90000"/>
              </a:lnSpc>
              <a:buClr>
                <a:srgbClr val="0000A8"/>
              </a:buClr>
              <a:buFont typeface="Wingdings" panose="05000000000000000000" pitchFamily="2" charset="2"/>
              <a:buChar char="§"/>
            </a:pPr>
            <a:r>
              <a:rPr lang="en-US" sz="2100">
                <a:latin typeface="Calibri" panose="020F0502020204030204" pitchFamily="34" charset="0"/>
              </a:rPr>
              <a:t>40-100Gbps Ethernet to blades      </a:t>
            </a:r>
            <a:endParaRPr lang="en-US" sz="2100">
              <a:latin typeface="Calibri" panose="020F0502020204030204" pitchFamily="34" charset="0"/>
              <a:ea typeface="Helvetica" charset="0"/>
              <a:cs typeface="Helvetica" charset="0"/>
            </a:endParaRPr>
          </a:p>
        </p:txBody>
      </p:sp>
      <p:sp>
        <p:nvSpPr>
          <p:cNvPr id="2086" name="TextBox 2085"/>
          <p:cNvSpPr txBox="1"/>
          <p:nvPr/>
        </p:nvSpPr>
        <p:spPr bwMode="auto">
          <a:xfrm>
            <a:off x="8672513" y="4910138"/>
            <a:ext cx="4025900" cy="814387"/>
          </a:xfrm>
          <a:prstGeom prst="rect">
            <a:avLst/>
          </a:prstGeom>
          <a:noFill/>
        </p:spPr>
        <p:txBody>
          <a:bodyPr>
            <a:spAutoFit/>
          </a:bodyPr>
          <a:lstStyle/>
          <a:p>
            <a:pPr eaLnBrk="1" fontAlgn="auto" hangingPunct="1">
              <a:spcBef>
                <a:spcPts val="0"/>
              </a:spcBef>
              <a:spcAft>
                <a:spcPts val="0"/>
              </a:spcAft>
              <a:defRPr/>
            </a:pPr>
            <a:r>
              <a:rPr lang="en-US" sz="2560" dirty="0">
                <a:solidFill>
                  <a:srgbClr val="C00000"/>
                </a:solidFill>
                <a:latin typeface="Calibri" panose="020F0502020204030204"/>
                <a:ea typeface="+mn-ea"/>
                <a:cs typeface="+mn-cs"/>
              </a:rPr>
              <a:t>Tier-2 switches</a:t>
            </a:r>
            <a:endParaRPr lang="en-US" sz="2560" dirty="0">
              <a:solidFill>
                <a:srgbClr val="C00000"/>
              </a:solidFill>
              <a:latin typeface="Calibri" panose="020F0502020204030204"/>
              <a:ea typeface="+mn-ea"/>
              <a:cs typeface="+mn-cs"/>
            </a:endParaRPr>
          </a:p>
          <a:p>
            <a:pPr marL="365760" indent="-238760" eaLnBrk="1" fontAlgn="auto" hangingPunct="1">
              <a:spcBef>
                <a:spcPts val="0"/>
              </a:spcBef>
              <a:spcAft>
                <a:spcPts val="0"/>
              </a:spcAft>
              <a:buClr>
                <a:srgbClr val="0000A8"/>
              </a:buClr>
              <a:buFont typeface="Wingdings" panose="05000000000000000000" pitchFamily="2" charset="2"/>
              <a:buChar char="§"/>
              <a:defRPr/>
            </a:pPr>
            <a:r>
              <a:rPr lang="en-US" sz="2135" dirty="0">
                <a:latin typeface="Calibri" panose="020F0502020204030204"/>
              </a:rPr>
              <a:t>connecting to  ~16 TORs below</a:t>
            </a:r>
            <a:endParaRPr lang="en-US" sz="2135" dirty="0">
              <a:latin typeface="Calibri" panose="020F0502020204030204"/>
            </a:endParaRPr>
          </a:p>
        </p:txBody>
      </p:sp>
      <p:grpSp>
        <p:nvGrpSpPr>
          <p:cNvPr id="2210" name="Group 2209"/>
          <p:cNvGrpSpPr/>
          <p:nvPr/>
        </p:nvGrpSpPr>
        <p:grpSpPr bwMode="auto">
          <a:xfrm>
            <a:off x="8088313" y="6007100"/>
            <a:ext cx="284162" cy="1063625"/>
            <a:chOff x="6424161" y="4488570"/>
            <a:chExt cx="267360" cy="997195"/>
          </a:xfrm>
        </p:grpSpPr>
        <p:grpSp>
          <p:nvGrpSpPr>
            <p:cNvPr id="94234" name="Group 506"/>
            <p:cNvGrpSpPr/>
            <p:nvPr/>
          </p:nvGrpSpPr>
          <p:grpSpPr bwMode="auto">
            <a:xfrm>
              <a:off x="6424161" y="4637077"/>
              <a:ext cx="235570" cy="848688"/>
              <a:chOff x="6395998" y="3062424"/>
              <a:chExt cx="564403" cy="837478"/>
            </a:xfrm>
          </p:grpSpPr>
          <p:sp>
            <p:nvSpPr>
              <p:cNvPr id="2233" name="Rectangle 2232"/>
              <p:cNvSpPr/>
              <p:nvPr/>
            </p:nvSpPr>
            <p:spPr>
              <a:xfrm>
                <a:off x="6510513" y="3062748"/>
                <a:ext cx="447325" cy="74169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234" name="Straight Connector 2233"/>
              <p:cNvCxnSpPr/>
              <p:nvPr/>
            </p:nvCxnSpPr>
            <p:spPr>
              <a:xfrm flipV="1">
                <a:off x="6846902" y="3062748"/>
                <a:ext cx="114515"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35" name="Rectangle 2234"/>
              <p:cNvSpPr/>
              <p:nvPr/>
            </p:nvSpPr>
            <p:spPr>
              <a:xfrm>
                <a:off x="6478305" y="3071560"/>
                <a:ext cx="128830" cy="11602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236" name="Straight Connector 2235"/>
              <p:cNvCxnSpPr/>
              <p:nvPr/>
            </p:nvCxnSpPr>
            <p:spPr>
              <a:xfrm flipV="1">
                <a:off x="6395998" y="3062748"/>
                <a:ext cx="114515"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37" name="Rectangle 2236"/>
              <p:cNvSpPr/>
              <p:nvPr/>
            </p:nvSpPr>
            <p:spPr>
              <a:xfrm>
                <a:off x="6818273" y="3703097"/>
                <a:ext cx="132407" cy="11602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238" name="Rectangle 2237"/>
              <p:cNvSpPr/>
              <p:nvPr/>
            </p:nvSpPr>
            <p:spPr>
              <a:xfrm>
                <a:off x="6406733" y="3158213"/>
                <a:ext cx="443747" cy="74168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239" name="Straight Connector 2238"/>
              <p:cNvCxnSpPr/>
              <p:nvPr/>
            </p:nvCxnSpPr>
            <p:spPr>
              <a:xfrm flipV="1">
                <a:off x="6846902" y="3804438"/>
                <a:ext cx="114515" cy="92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263" name="Group 544"/>
              <p:cNvGrpSpPr/>
              <p:nvPr/>
            </p:nvGrpSpPr>
            <p:grpSpPr bwMode="auto">
              <a:xfrm>
                <a:off x="6400318" y="3137421"/>
                <a:ext cx="559121" cy="92788"/>
                <a:chOff x="6582044" y="2846082"/>
                <a:chExt cx="559121" cy="92788"/>
              </a:xfrm>
            </p:grpSpPr>
            <p:cxnSp>
              <p:nvCxnSpPr>
                <p:cNvPr id="2268" name="Straight Connector 2267"/>
                <p:cNvCxnSpPr/>
                <p:nvPr/>
              </p:nvCxnSpPr>
              <p:spPr>
                <a:xfrm flipV="1">
                  <a:off x="7028629" y="2846312"/>
                  <a:ext cx="114515" cy="92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9" name="Straight Connector 2268"/>
                <p:cNvCxnSpPr/>
                <p:nvPr/>
              </p:nvCxnSpPr>
              <p:spPr>
                <a:xfrm flipV="1">
                  <a:off x="6581302" y="2938839"/>
                  <a:ext cx="454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264" name="Group 547"/>
              <p:cNvGrpSpPr/>
              <p:nvPr/>
            </p:nvGrpSpPr>
            <p:grpSpPr bwMode="auto">
              <a:xfrm>
                <a:off x="6399838" y="3203285"/>
                <a:ext cx="559121" cy="92788"/>
                <a:chOff x="6582044" y="2846082"/>
                <a:chExt cx="559121" cy="92788"/>
              </a:xfrm>
            </p:grpSpPr>
            <p:cxnSp>
              <p:nvCxnSpPr>
                <p:cNvPr id="2266" name="Straight Connector 2265"/>
                <p:cNvCxnSpPr/>
                <p:nvPr/>
              </p:nvCxnSpPr>
              <p:spPr>
                <a:xfrm flipV="1">
                  <a:off x="7032687" y="2846539"/>
                  <a:ext cx="118095" cy="88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7" name="Straight Connector 2266"/>
                <p:cNvCxnSpPr/>
                <p:nvPr/>
              </p:nvCxnSpPr>
              <p:spPr>
                <a:xfrm flipV="1">
                  <a:off x="6581783" y="2934661"/>
                  <a:ext cx="4544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265" name="Group 549"/>
              <p:cNvGrpSpPr/>
              <p:nvPr/>
            </p:nvGrpSpPr>
            <p:grpSpPr bwMode="auto">
              <a:xfrm>
                <a:off x="6399358" y="3269149"/>
                <a:ext cx="559121" cy="92788"/>
                <a:chOff x="6582044" y="2846082"/>
                <a:chExt cx="559121" cy="92788"/>
              </a:xfrm>
            </p:grpSpPr>
            <p:cxnSp>
              <p:nvCxnSpPr>
                <p:cNvPr id="2264" name="Straight Connector 2263"/>
                <p:cNvCxnSpPr/>
                <p:nvPr/>
              </p:nvCxnSpPr>
              <p:spPr>
                <a:xfrm flipV="1">
                  <a:off x="7026007" y="2846767"/>
                  <a:ext cx="114515" cy="88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5" name="Straight Connector 2264"/>
                <p:cNvCxnSpPr/>
                <p:nvPr/>
              </p:nvCxnSpPr>
              <p:spPr>
                <a:xfrm flipV="1">
                  <a:off x="6582260" y="2934888"/>
                  <a:ext cx="4509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266" name="Group 550"/>
              <p:cNvGrpSpPr/>
              <p:nvPr/>
            </p:nvGrpSpPr>
            <p:grpSpPr bwMode="auto">
              <a:xfrm>
                <a:off x="6398878" y="3335013"/>
                <a:ext cx="559121" cy="92788"/>
                <a:chOff x="6582044" y="2846082"/>
                <a:chExt cx="559121" cy="92788"/>
              </a:xfrm>
            </p:grpSpPr>
            <p:cxnSp>
              <p:nvCxnSpPr>
                <p:cNvPr id="2262" name="Straight Connector 2261"/>
                <p:cNvCxnSpPr/>
                <p:nvPr/>
              </p:nvCxnSpPr>
              <p:spPr>
                <a:xfrm flipV="1">
                  <a:off x="7026487" y="2846993"/>
                  <a:ext cx="114515" cy="881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3" name="Straight Connector 2262"/>
                <p:cNvCxnSpPr/>
                <p:nvPr/>
              </p:nvCxnSpPr>
              <p:spPr>
                <a:xfrm flipV="1">
                  <a:off x="6582741" y="2935115"/>
                  <a:ext cx="4509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267" name="Group 551"/>
              <p:cNvGrpSpPr/>
              <p:nvPr/>
            </p:nvGrpSpPr>
            <p:grpSpPr bwMode="auto">
              <a:xfrm>
                <a:off x="6398398" y="3400877"/>
                <a:ext cx="559121" cy="92788"/>
                <a:chOff x="6582044" y="2846082"/>
                <a:chExt cx="559121" cy="92788"/>
              </a:xfrm>
            </p:grpSpPr>
            <p:cxnSp>
              <p:nvCxnSpPr>
                <p:cNvPr id="2260" name="Straight Connector 2259"/>
                <p:cNvCxnSpPr/>
                <p:nvPr/>
              </p:nvCxnSpPr>
              <p:spPr>
                <a:xfrm flipV="1">
                  <a:off x="7026968" y="2845752"/>
                  <a:ext cx="114515" cy="89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1" name="Straight Connector 2260"/>
                <p:cNvCxnSpPr/>
                <p:nvPr/>
              </p:nvCxnSpPr>
              <p:spPr>
                <a:xfrm flipV="1">
                  <a:off x="6583221" y="2935342"/>
                  <a:ext cx="4509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268" name="Group 552"/>
              <p:cNvGrpSpPr/>
              <p:nvPr/>
            </p:nvGrpSpPr>
            <p:grpSpPr bwMode="auto">
              <a:xfrm>
                <a:off x="6397918" y="3466741"/>
                <a:ext cx="559121" cy="92788"/>
                <a:chOff x="6582044" y="2846082"/>
                <a:chExt cx="559121" cy="92788"/>
              </a:xfrm>
            </p:grpSpPr>
            <p:cxnSp>
              <p:nvCxnSpPr>
                <p:cNvPr id="2258" name="Straight Connector 2257"/>
                <p:cNvCxnSpPr/>
                <p:nvPr/>
              </p:nvCxnSpPr>
              <p:spPr>
                <a:xfrm flipV="1">
                  <a:off x="7027448" y="2845979"/>
                  <a:ext cx="114515" cy="925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9" name="Straight Connector 2258"/>
                <p:cNvCxnSpPr/>
                <p:nvPr/>
              </p:nvCxnSpPr>
              <p:spPr>
                <a:xfrm flipV="1">
                  <a:off x="6583701" y="2938506"/>
                  <a:ext cx="4509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269" name="Group 555"/>
              <p:cNvGrpSpPr/>
              <p:nvPr/>
            </p:nvGrpSpPr>
            <p:grpSpPr bwMode="auto">
              <a:xfrm>
                <a:off x="6397438" y="3532605"/>
                <a:ext cx="559121" cy="92788"/>
                <a:chOff x="6582044" y="2846082"/>
                <a:chExt cx="559121" cy="92788"/>
              </a:xfrm>
            </p:grpSpPr>
            <p:cxnSp>
              <p:nvCxnSpPr>
                <p:cNvPr id="2256" name="Straight Connector 2255"/>
                <p:cNvCxnSpPr/>
                <p:nvPr/>
              </p:nvCxnSpPr>
              <p:spPr>
                <a:xfrm flipV="1">
                  <a:off x="7027928" y="2841800"/>
                  <a:ext cx="114515" cy="96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7" name="Straight Connector 2256"/>
                <p:cNvCxnSpPr/>
                <p:nvPr/>
              </p:nvCxnSpPr>
              <p:spPr>
                <a:xfrm flipV="1">
                  <a:off x="6580604" y="2938734"/>
                  <a:ext cx="4544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270" name="Group 556"/>
              <p:cNvGrpSpPr/>
              <p:nvPr/>
            </p:nvGrpSpPr>
            <p:grpSpPr bwMode="auto">
              <a:xfrm>
                <a:off x="6396958" y="3598469"/>
                <a:ext cx="559121" cy="92788"/>
                <a:chOff x="6582044" y="2846082"/>
                <a:chExt cx="559121" cy="92788"/>
              </a:xfrm>
            </p:grpSpPr>
            <p:cxnSp>
              <p:nvCxnSpPr>
                <p:cNvPr id="2254" name="Straight Connector 2253"/>
                <p:cNvCxnSpPr/>
                <p:nvPr/>
              </p:nvCxnSpPr>
              <p:spPr>
                <a:xfrm flipV="1">
                  <a:off x="7031988" y="2842027"/>
                  <a:ext cx="110936" cy="96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5" name="Straight Connector 2254"/>
                <p:cNvCxnSpPr/>
                <p:nvPr/>
              </p:nvCxnSpPr>
              <p:spPr>
                <a:xfrm flipV="1">
                  <a:off x="6581084" y="2938961"/>
                  <a:ext cx="4544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271" name="Group 557"/>
              <p:cNvGrpSpPr/>
              <p:nvPr/>
            </p:nvGrpSpPr>
            <p:grpSpPr bwMode="auto">
              <a:xfrm>
                <a:off x="6396478" y="3664333"/>
                <a:ext cx="559121" cy="92788"/>
                <a:chOff x="6582044" y="2846082"/>
                <a:chExt cx="559121" cy="92788"/>
              </a:xfrm>
            </p:grpSpPr>
            <p:cxnSp>
              <p:nvCxnSpPr>
                <p:cNvPr id="2252" name="Straight Connector 2251"/>
                <p:cNvCxnSpPr/>
                <p:nvPr/>
              </p:nvCxnSpPr>
              <p:spPr>
                <a:xfrm flipV="1">
                  <a:off x="7028888" y="2846660"/>
                  <a:ext cx="114515"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3" name="Straight Connector 2252"/>
                <p:cNvCxnSpPr/>
                <p:nvPr/>
              </p:nvCxnSpPr>
              <p:spPr>
                <a:xfrm flipV="1">
                  <a:off x="6581564" y="2939188"/>
                  <a:ext cx="4544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272" name="Group 558"/>
              <p:cNvGrpSpPr/>
              <p:nvPr/>
            </p:nvGrpSpPr>
            <p:grpSpPr bwMode="auto">
              <a:xfrm>
                <a:off x="6395998" y="3730197"/>
                <a:ext cx="559121" cy="92788"/>
                <a:chOff x="6582044" y="2846082"/>
                <a:chExt cx="559121" cy="92788"/>
              </a:xfrm>
            </p:grpSpPr>
            <p:cxnSp>
              <p:nvCxnSpPr>
                <p:cNvPr id="2250" name="Straight Connector 2249"/>
                <p:cNvCxnSpPr/>
                <p:nvPr/>
              </p:nvCxnSpPr>
              <p:spPr>
                <a:xfrm flipV="1">
                  <a:off x="7029368" y="2845419"/>
                  <a:ext cx="114515" cy="93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1" name="Straight Connector 2250"/>
                <p:cNvCxnSpPr/>
                <p:nvPr/>
              </p:nvCxnSpPr>
              <p:spPr>
                <a:xfrm flipV="1">
                  <a:off x="6582044" y="2939415"/>
                  <a:ext cx="4544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212" name="Straight Connector 2211"/>
            <p:cNvCxnSpPr/>
            <p:nvPr/>
          </p:nvCxnSpPr>
          <p:spPr bwMode="auto">
            <a:xfrm flipH="1">
              <a:off x="6685546" y="4525779"/>
              <a:ext cx="4481" cy="8558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3" name="Straight Connector 2212"/>
            <p:cNvCxnSpPr/>
            <p:nvPr/>
          </p:nvCxnSpPr>
          <p:spPr bwMode="auto">
            <a:xfrm>
              <a:off x="6633270" y="4705869"/>
              <a:ext cx="582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4" name="Straight Connector 2213"/>
            <p:cNvCxnSpPr/>
            <p:nvPr/>
          </p:nvCxnSpPr>
          <p:spPr bwMode="auto">
            <a:xfrm>
              <a:off x="6631776" y="4771357"/>
              <a:ext cx="5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5" name="Straight Connector 2214"/>
            <p:cNvCxnSpPr/>
            <p:nvPr/>
          </p:nvCxnSpPr>
          <p:spPr bwMode="auto">
            <a:xfrm>
              <a:off x="6631776" y="4848751"/>
              <a:ext cx="5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6" name="Straight Connector 2215"/>
            <p:cNvCxnSpPr/>
            <p:nvPr/>
          </p:nvCxnSpPr>
          <p:spPr bwMode="auto">
            <a:xfrm>
              <a:off x="6630282" y="4914238"/>
              <a:ext cx="582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7" name="Straight Connector 2216"/>
            <p:cNvCxnSpPr/>
            <p:nvPr/>
          </p:nvCxnSpPr>
          <p:spPr bwMode="auto">
            <a:xfrm>
              <a:off x="6627295" y="4976749"/>
              <a:ext cx="612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8" name="Straight Connector 2217"/>
            <p:cNvCxnSpPr/>
            <p:nvPr/>
          </p:nvCxnSpPr>
          <p:spPr bwMode="auto">
            <a:xfrm>
              <a:off x="6627295" y="5045213"/>
              <a:ext cx="597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9" name="Straight Connector 2218"/>
            <p:cNvCxnSpPr/>
            <p:nvPr/>
          </p:nvCxnSpPr>
          <p:spPr bwMode="auto">
            <a:xfrm>
              <a:off x="6625801" y="5113677"/>
              <a:ext cx="597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0" name="Straight Connector 2219"/>
            <p:cNvCxnSpPr/>
            <p:nvPr/>
          </p:nvCxnSpPr>
          <p:spPr bwMode="auto">
            <a:xfrm>
              <a:off x="6630282" y="5183630"/>
              <a:ext cx="582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1" name="Straight Connector 2220"/>
            <p:cNvCxnSpPr/>
            <p:nvPr/>
          </p:nvCxnSpPr>
          <p:spPr bwMode="auto">
            <a:xfrm>
              <a:off x="6631776" y="5252094"/>
              <a:ext cx="5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2" name="Straight Connector 2221"/>
            <p:cNvCxnSpPr/>
            <p:nvPr/>
          </p:nvCxnSpPr>
          <p:spPr bwMode="auto">
            <a:xfrm>
              <a:off x="6631776" y="5322046"/>
              <a:ext cx="5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3" name="Straight Connector 2222"/>
            <p:cNvCxnSpPr/>
            <p:nvPr/>
          </p:nvCxnSpPr>
          <p:spPr bwMode="auto">
            <a:xfrm>
              <a:off x="6633270" y="5387534"/>
              <a:ext cx="582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4" name="Straight Connector 2223"/>
            <p:cNvCxnSpPr/>
            <p:nvPr/>
          </p:nvCxnSpPr>
          <p:spPr bwMode="auto">
            <a:xfrm flipH="1">
              <a:off x="6633270" y="4531733"/>
              <a:ext cx="58251"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248" name="Group 2224"/>
            <p:cNvGrpSpPr/>
            <p:nvPr/>
          </p:nvGrpSpPr>
          <p:grpSpPr bwMode="auto">
            <a:xfrm>
              <a:off x="6434171" y="4488570"/>
              <a:ext cx="224203" cy="179034"/>
              <a:chOff x="3668110" y="2448910"/>
              <a:chExt cx="3794234" cy="2165130"/>
            </a:xfrm>
          </p:grpSpPr>
          <p:sp>
            <p:nvSpPr>
              <p:cNvPr id="2226" name="Rectangle 2225"/>
              <p:cNvSpPr/>
              <p:nvPr/>
            </p:nvSpPr>
            <p:spPr>
              <a:xfrm>
                <a:off x="3675641" y="3744852"/>
                <a:ext cx="3766290" cy="86396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227" name="Freeform 2226"/>
              <p:cNvSpPr/>
              <p:nvPr/>
            </p:nvSpPr>
            <p:spPr>
              <a:xfrm>
                <a:off x="3675641" y="2448910"/>
                <a:ext cx="3791559" cy="1313947"/>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4251" name="Group 2227"/>
              <p:cNvGrpSpPr/>
              <p:nvPr/>
            </p:nvGrpSpPr>
            <p:grpSpPr bwMode="auto">
              <a:xfrm>
                <a:off x="3941378" y="2603243"/>
                <a:ext cx="3202061" cy="1066110"/>
                <a:chOff x="7939341" y="3037317"/>
                <a:chExt cx="897649" cy="353919"/>
              </a:xfrm>
            </p:grpSpPr>
            <p:sp>
              <p:nvSpPr>
                <p:cNvPr id="2229" name="Freeform 2228"/>
                <p:cNvSpPr/>
                <p:nvPr/>
              </p:nvSpPr>
              <p:spPr>
                <a:xfrm>
                  <a:off x="7964052" y="3039861"/>
                  <a:ext cx="850325" cy="197181"/>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230" name="Freeform 2229"/>
                <p:cNvSpPr/>
                <p:nvPr/>
              </p:nvSpPr>
              <p:spPr>
                <a:xfrm>
                  <a:off x="8516763" y="3207168"/>
                  <a:ext cx="318874" cy="17328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231" name="Freeform 2230"/>
                <p:cNvSpPr/>
                <p:nvPr/>
              </p:nvSpPr>
              <p:spPr>
                <a:xfrm>
                  <a:off x="7942796" y="3207168"/>
                  <a:ext cx="311786" cy="167307"/>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232" name="Freeform 2231"/>
                <p:cNvSpPr/>
                <p:nvPr/>
              </p:nvSpPr>
              <p:spPr>
                <a:xfrm>
                  <a:off x="8049084" y="3123515"/>
                  <a:ext cx="673176" cy="26888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3048" name="Group 3047"/>
          <p:cNvGrpSpPr/>
          <p:nvPr/>
        </p:nvGrpSpPr>
        <p:grpSpPr bwMode="auto">
          <a:xfrm>
            <a:off x="6372225" y="4822825"/>
            <a:ext cx="1125538" cy="293688"/>
            <a:chOff x="5974431" y="3377682"/>
            <a:chExt cx="1055390" cy="275739"/>
          </a:xfrm>
        </p:grpSpPr>
        <p:cxnSp>
          <p:nvCxnSpPr>
            <p:cNvPr id="45" name="Straight Connector 44"/>
            <p:cNvCxnSpPr/>
            <p:nvPr/>
          </p:nvCxnSpPr>
          <p:spPr bwMode="auto">
            <a:xfrm flipH="1" flipV="1">
              <a:off x="5974431" y="3483506"/>
              <a:ext cx="1055390" cy="1699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76" name="Straight Connector 2075"/>
            <p:cNvCxnSpPr>
              <a:stCxn id="1797" idx="8"/>
            </p:cNvCxnSpPr>
            <p:nvPr/>
          </p:nvCxnSpPr>
          <p:spPr bwMode="auto">
            <a:xfrm flipH="1" flipV="1">
              <a:off x="6223021" y="3426868"/>
              <a:ext cx="671340" cy="1743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79" name="Straight Connector 2078"/>
            <p:cNvCxnSpPr/>
            <p:nvPr/>
          </p:nvCxnSpPr>
          <p:spPr bwMode="auto">
            <a:xfrm flipH="1" flipV="1">
              <a:off x="6465656" y="3377682"/>
              <a:ext cx="562676" cy="2012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085" name="Group 2084"/>
          <p:cNvGrpSpPr/>
          <p:nvPr/>
        </p:nvGrpSpPr>
        <p:grpSpPr bwMode="auto">
          <a:xfrm flipV="1">
            <a:off x="6389688" y="4457700"/>
            <a:ext cx="1125537" cy="293688"/>
            <a:chOff x="6920204" y="3530082"/>
            <a:chExt cx="1055390" cy="275739"/>
          </a:xfrm>
        </p:grpSpPr>
        <p:cxnSp>
          <p:nvCxnSpPr>
            <p:cNvPr id="2082" name="Straight Connector 2081"/>
            <p:cNvCxnSpPr/>
            <p:nvPr/>
          </p:nvCxnSpPr>
          <p:spPr bwMode="auto">
            <a:xfrm flipH="1" flipV="1">
              <a:off x="6920204" y="3635906"/>
              <a:ext cx="1055390" cy="1699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83" name="Straight Connector 2082"/>
            <p:cNvCxnSpPr/>
            <p:nvPr/>
          </p:nvCxnSpPr>
          <p:spPr bwMode="auto">
            <a:xfrm flipH="1" flipV="1">
              <a:off x="7168793" y="3579268"/>
              <a:ext cx="671342" cy="17438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84" name="Straight Connector 2083"/>
            <p:cNvCxnSpPr/>
            <p:nvPr/>
          </p:nvCxnSpPr>
          <p:spPr bwMode="auto">
            <a:xfrm flipH="1" flipV="1">
              <a:off x="7411429" y="3530082"/>
              <a:ext cx="562676" cy="2012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049" name="Group 3048"/>
          <p:cNvGrpSpPr/>
          <p:nvPr/>
        </p:nvGrpSpPr>
        <p:grpSpPr bwMode="auto">
          <a:xfrm>
            <a:off x="7100888" y="3925888"/>
            <a:ext cx="5602287" cy="1146175"/>
            <a:chOff x="6657747" y="2537293"/>
            <a:chExt cx="5251865" cy="1075110"/>
          </a:xfrm>
        </p:grpSpPr>
        <p:cxnSp>
          <p:nvCxnSpPr>
            <p:cNvPr id="33" name="Straight Connector 32"/>
            <p:cNvCxnSpPr/>
            <p:nvPr/>
          </p:nvCxnSpPr>
          <p:spPr bwMode="auto">
            <a:xfrm flipH="1">
              <a:off x="7111648" y="3098673"/>
              <a:ext cx="1489" cy="5137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219" name="Group 2065"/>
            <p:cNvGrpSpPr/>
            <p:nvPr/>
          </p:nvGrpSpPr>
          <p:grpSpPr bwMode="auto">
            <a:xfrm>
              <a:off x="6657747" y="2637514"/>
              <a:ext cx="914400" cy="479686"/>
              <a:chOff x="3668110" y="2448910"/>
              <a:chExt cx="3794234" cy="2165130"/>
            </a:xfrm>
          </p:grpSpPr>
          <p:sp>
            <p:nvSpPr>
              <p:cNvPr id="2067" name="Rectangle 2066"/>
              <p:cNvSpPr/>
              <p:nvPr/>
            </p:nvSpPr>
            <p:spPr>
              <a:xfrm>
                <a:off x="3668110" y="3737320"/>
                <a:ext cx="3779211" cy="87374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068" name="Freeform 2067"/>
              <p:cNvSpPr/>
              <p:nvPr/>
            </p:nvSpPr>
            <p:spPr>
              <a:xfrm>
                <a:off x="3680460" y="2446861"/>
                <a:ext cx="3779211" cy="1324067"/>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4223" name="Group 2068"/>
              <p:cNvGrpSpPr/>
              <p:nvPr/>
            </p:nvGrpSpPr>
            <p:grpSpPr bwMode="auto">
              <a:xfrm>
                <a:off x="3941378" y="2603243"/>
                <a:ext cx="3202061" cy="1066110"/>
                <a:chOff x="7939341" y="3037317"/>
                <a:chExt cx="897649" cy="353919"/>
              </a:xfrm>
            </p:grpSpPr>
            <p:sp>
              <p:nvSpPr>
                <p:cNvPr id="2070" name="Freeform 2069"/>
                <p:cNvSpPr/>
                <p:nvPr/>
              </p:nvSpPr>
              <p:spPr>
                <a:xfrm>
                  <a:off x="7963139" y="3036721"/>
                  <a:ext cx="848248" cy="198579"/>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071" name="Freeform 2070"/>
                <p:cNvSpPr/>
                <p:nvPr/>
              </p:nvSpPr>
              <p:spPr>
                <a:xfrm>
                  <a:off x="8518828" y="3206295"/>
                  <a:ext cx="316795" cy="17180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072" name="Freeform 2071"/>
                <p:cNvSpPr/>
                <p:nvPr/>
              </p:nvSpPr>
              <p:spPr>
                <a:xfrm>
                  <a:off x="7938904" y="3206295"/>
                  <a:ext cx="311601" cy="16957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073" name="Freeform 2072"/>
                <p:cNvSpPr/>
                <p:nvPr/>
              </p:nvSpPr>
              <p:spPr>
                <a:xfrm>
                  <a:off x="8046233" y="3123738"/>
                  <a:ext cx="676866" cy="267748"/>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sp>
          <p:nvSpPr>
            <p:cNvPr id="3017" name="TextBox 3016"/>
            <p:cNvSpPr txBox="1"/>
            <p:nvPr/>
          </p:nvSpPr>
          <p:spPr bwMode="auto">
            <a:xfrm>
              <a:off x="8134044" y="2537293"/>
              <a:ext cx="3775568" cy="763893"/>
            </a:xfrm>
            <a:prstGeom prst="rect">
              <a:avLst/>
            </a:prstGeom>
            <a:noFill/>
          </p:spPr>
          <p:txBody>
            <a:bodyPr>
              <a:spAutoFit/>
            </a:bodyPr>
            <a:lstStyle/>
            <a:p>
              <a:pPr eaLnBrk="1" fontAlgn="auto" hangingPunct="1">
                <a:spcBef>
                  <a:spcPts val="0"/>
                </a:spcBef>
                <a:spcAft>
                  <a:spcPts val="0"/>
                </a:spcAft>
                <a:defRPr/>
              </a:pPr>
              <a:r>
                <a:rPr lang="en-US" sz="2560" dirty="0">
                  <a:solidFill>
                    <a:srgbClr val="C00000"/>
                  </a:solidFill>
                  <a:latin typeface="Calibri" panose="020F0502020204030204"/>
                  <a:ea typeface="+mn-ea"/>
                  <a:cs typeface="+mn-cs"/>
                </a:rPr>
                <a:t>Tier-1 switches</a:t>
              </a:r>
              <a:endParaRPr lang="en-US" sz="2560" dirty="0">
                <a:solidFill>
                  <a:srgbClr val="C00000"/>
                </a:solidFill>
                <a:latin typeface="Calibri" panose="020F0502020204030204"/>
                <a:ea typeface="+mn-ea"/>
                <a:cs typeface="+mn-cs"/>
              </a:endParaRPr>
            </a:p>
            <a:p>
              <a:pPr marL="365760" indent="-238760" eaLnBrk="1" fontAlgn="auto" hangingPunct="1">
                <a:spcBef>
                  <a:spcPts val="0"/>
                </a:spcBef>
                <a:spcAft>
                  <a:spcPts val="0"/>
                </a:spcAft>
                <a:buClr>
                  <a:srgbClr val="0000A8"/>
                </a:buClr>
                <a:buFont typeface="Wingdings" panose="05000000000000000000" pitchFamily="2" charset="2"/>
                <a:buChar char="§"/>
                <a:defRPr/>
              </a:pPr>
              <a:r>
                <a:rPr lang="en-US" sz="2135" dirty="0">
                  <a:latin typeface="Calibri" panose="020F0502020204030204"/>
                </a:rPr>
                <a:t>connecting to  ~16 T-2s below</a:t>
              </a:r>
              <a:endParaRPr lang="en-US" sz="2135" dirty="0">
                <a:latin typeface="Calibri" panose="020F0502020204030204"/>
              </a:endParaRPr>
            </a:p>
          </p:txBody>
        </p:sp>
      </p:grpSp>
      <p:grpSp>
        <p:nvGrpSpPr>
          <p:cNvPr id="3029" name="Group 3028"/>
          <p:cNvGrpSpPr/>
          <p:nvPr/>
        </p:nvGrpSpPr>
        <p:grpSpPr bwMode="auto">
          <a:xfrm>
            <a:off x="3422650" y="2751138"/>
            <a:ext cx="9271000" cy="814387"/>
            <a:chOff x="3209365" y="1435878"/>
            <a:chExt cx="8691238" cy="763611"/>
          </a:xfrm>
        </p:grpSpPr>
        <p:grpSp>
          <p:nvGrpSpPr>
            <p:cNvPr id="94201" name="Group 1062"/>
            <p:cNvGrpSpPr/>
            <p:nvPr/>
          </p:nvGrpSpPr>
          <p:grpSpPr bwMode="auto">
            <a:xfrm>
              <a:off x="3209365" y="1621000"/>
              <a:ext cx="894855" cy="442494"/>
              <a:chOff x="7493876" y="2774731"/>
              <a:chExt cx="1481958" cy="894622"/>
            </a:xfrm>
          </p:grpSpPr>
          <p:sp>
            <p:nvSpPr>
              <p:cNvPr id="1064" name="Freeform 1063"/>
              <p:cNvSpPr/>
              <p:nvPr/>
            </p:nvSpPr>
            <p:spPr>
              <a:xfrm>
                <a:off x="7493876" y="3083600"/>
                <a:ext cx="1481244" cy="58684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r>
                  <a:rPr lang="en-US" sz="1920" dirty="0">
                    <a:solidFill>
                      <a:prstClr val="white"/>
                    </a:solidFill>
                  </a:rPr>
                  <a:t>                   </a:t>
                </a:r>
                <a:endParaRPr lang="en-US" sz="1920" dirty="0">
                  <a:solidFill>
                    <a:prstClr val="white"/>
                  </a:solidFill>
                </a:endParaRPr>
              </a:p>
            </p:txBody>
          </p:sp>
          <p:sp>
            <p:nvSpPr>
              <p:cNvPr id="1065" name="Oval 1064"/>
              <p:cNvSpPr/>
              <p:nvPr/>
            </p:nvSpPr>
            <p:spPr>
              <a:xfrm>
                <a:off x="7493876" y="2773628"/>
                <a:ext cx="1481244" cy="580824"/>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r>
                  <a:rPr lang="en-US" sz="1920" dirty="0">
                    <a:solidFill>
                      <a:prstClr val="white"/>
                    </a:solidFill>
                  </a:rPr>
                  <a:t>              </a:t>
                </a:r>
                <a:endParaRPr lang="en-US" sz="1920" dirty="0">
                  <a:solidFill>
                    <a:prstClr val="white"/>
                  </a:solidFill>
                </a:endParaRPr>
              </a:p>
            </p:txBody>
          </p:sp>
          <p:grpSp>
            <p:nvGrpSpPr>
              <p:cNvPr id="94213" name="Group 1065"/>
              <p:cNvGrpSpPr/>
              <p:nvPr/>
            </p:nvGrpSpPr>
            <p:grpSpPr bwMode="auto">
              <a:xfrm>
                <a:off x="7713663" y="2848339"/>
                <a:ext cx="1042107" cy="425543"/>
                <a:chOff x="7786941" y="2884917"/>
                <a:chExt cx="897649" cy="353919"/>
              </a:xfrm>
            </p:grpSpPr>
            <p:sp>
              <p:nvSpPr>
                <p:cNvPr id="1067" name="Freeform 1066"/>
                <p:cNvSpPr/>
                <p:nvPr/>
              </p:nvSpPr>
              <p:spPr>
                <a:xfrm>
                  <a:off x="7812042" y="2885352"/>
                  <a:ext cx="849193" cy="19773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068" name="Freeform 1067"/>
                <p:cNvSpPr/>
                <p:nvPr/>
              </p:nvSpPr>
              <p:spPr>
                <a:xfrm>
                  <a:off x="8368264" y="3055551"/>
                  <a:ext cx="316324" cy="167697"/>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069" name="Freeform 1068"/>
                <p:cNvSpPr/>
                <p:nvPr/>
              </p:nvSpPr>
              <p:spPr>
                <a:xfrm>
                  <a:off x="7786567" y="3055551"/>
                  <a:ext cx="312078" cy="167697"/>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070" name="Freeform 1069"/>
                <p:cNvSpPr/>
                <p:nvPr/>
              </p:nvSpPr>
              <p:spPr>
                <a:xfrm>
                  <a:off x="7894838" y="2970452"/>
                  <a:ext cx="677232" cy="26781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4202" name="Group 1258"/>
            <p:cNvGrpSpPr/>
            <p:nvPr/>
          </p:nvGrpSpPr>
          <p:grpSpPr bwMode="auto">
            <a:xfrm>
              <a:off x="5489296" y="1629965"/>
              <a:ext cx="894855" cy="442494"/>
              <a:chOff x="7493876" y="2774731"/>
              <a:chExt cx="1481958" cy="894622"/>
            </a:xfrm>
          </p:grpSpPr>
          <p:sp>
            <p:nvSpPr>
              <p:cNvPr id="1260" name="Freeform 1259"/>
              <p:cNvSpPr/>
              <p:nvPr/>
            </p:nvSpPr>
            <p:spPr>
              <a:xfrm>
                <a:off x="7493927" y="3083532"/>
                <a:ext cx="1481244" cy="58684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r>
                  <a:rPr lang="en-US" sz="1920" dirty="0">
                    <a:solidFill>
                      <a:prstClr val="white"/>
                    </a:solidFill>
                  </a:rPr>
                  <a:t>                   </a:t>
                </a:r>
                <a:endParaRPr lang="en-US" sz="1920" dirty="0">
                  <a:solidFill>
                    <a:prstClr val="white"/>
                  </a:solidFill>
                </a:endParaRPr>
              </a:p>
            </p:txBody>
          </p:sp>
          <p:sp>
            <p:nvSpPr>
              <p:cNvPr id="1261" name="Oval 1260"/>
              <p:cNvSpPr/>
              <p:nvPr/>
            </p:nvSpPr>
            <p:spPr>
              <a:xfrm>
                <a:off x="7493927" y="2773559"/>
                <a:ext cx="1481244" cy="580824"/>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r>
                  <a:rPr lang="en-US" sz="1920" dirty="0">
                    <a:solidFill>
                      <a:prstClr val="white"/>
                    </a:solidFill>
                  </a:rPr>
                  <a:t>              </a:t>
                </a:r>
                <a:endParaRPr lang="en-US" sz="1920" dirty="0">
                  <a:solidFill>
                    <a:prstClr val="white"/>
                  </a:solidFill>
                </a:endParaRPr>
              </a:p>
            </p:txBody>
          </p:sp>
          <p:grpSp>
            <p:nvGrpSpPr>
              <p:cNvPr id="94206" name="Group 1261"/>
              <p:cNvGrpSpPr/>
              <p:nvPr/>
            </p:nvGrpSpPr>
            <p:grpSpPr bwMode="auto">
              <a:xfrm>
                <a:off x="7713663" y="2848339"/>
                <a:ext cx="1042107" cy="425543"/>
                <a:chOff x="7786941" y="2884917"/>
                <a:chExt cx="897649" cy="353919"/>
              </a:xfrm>
            </p:grpSpPr>
            <p:sp>
              <p:nvSpPr>
                <p:cNvPr id="1263" name="Freeform 1262"/>
                <p:cNvSpPr/>
                <p:nvPr/>
              </p:nvSpPr>
              <p:spPr>
                <a:xfrm>
                  <a:off x="7812086" y="2885295"/>
                  <a:ext cx="849193" cy="19773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64" name="Freeform 1263"/>
                <p:cNvSpPr/>
                <p:nvPr/>
              </p:nvSpPr>
              <p:spPr>
                <a:xfrm>
                  <a:off x="8368308" y="3055494"/>
                  <a:ext cx="316324" cy="167697"/>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65" name="Freeform 1264"/>
                <p:cNvSpPr/>
                <p:nvPr/>
              </p:nvSpPr>
              <p:spPr>
                <a:xfrm>
                  <a:off x="7786611" y="3055494"/>
                  <a:ext cx="312078" cy="167697"/>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66" name="Freeform 1265"/>
                <p:cNvSpPr/>
                <p:nvPr/>
              </p:nvSpPr>
              <p:spPr>
                <a:xfrm>
                  <a:off x="7894882" y="2970395"/>
                  <a:ext cx="677232" cy="26781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sp>
          <p:nvSpPr>
            <p:cNvPr id="3028" name="TextBox 3027"/>
            <p:cNvSpPr txBox="1"/>
            <p:nvPr/>
          </p:nvSpPr>
          <p:spPr bwMode="auto">
            <a:xfrm>
              <a:off x="8092234" y="1435878"/>
              <a:ext cx="3808369" cy="763611"/>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pPr eaLnBrk="1" hangingPunct="1"/>
              <a:r>
                <a:rPr lang="en-US" sz="2500">
                  <a:solidFill>
                    <a:srgbClr val="C00000"/>
                  </a:solidFill>
                  <a:latin typeface="Calibri" panose="020F0502020204030204" pitchFamily="34" charset="0"/>
                  <a:ea typeface="Helvetica" charset="0"/>
                  <a:cs typeface="Helvetica" charset="0"/>
                </a:rPr>
                <a:t>Border routers</a:t>
              </a:r>
              <a:endParaRPr lang="en-US" sz="2500">
                <a:latin typeface="Calibri" panose="020F0502020204030204" pitchFamily="34" charset="0"/>
              </a:endParaRPr>
            </a:p>
            <a:p>
              <a:pPr eaLnBrk="1" hangingPunct="1">
                <a:buClr>
                  <a:srgbClr val="0000A8"/>
                </a:buClr>
                <a:buFont typeface="Wingdings" panose="05000000000000000000" pitchFamily="2" charset="2"/>
                <a:buChar char="§"/>
              </a:pPr>
              <a:r>
                <a:rPr lang="en-US" sz="2100">
                  <a:latin typeface="Calibri" panose="020F0502020204030204" pitchFamily="34" charset="0"/>
                </a:rPr>
                <a:t>connections outside datacenter</a:t>
              </a:r>
              <a:endParaRPr lang="en-US" sz="2100">
                <a:latin typeface="Calibri" panose="020F0502020204030204" pitchFamily="34" charset="0"/>
                <a:ea typeface="Helvetica" charset="0"/>
                <a:cs typeface="Helvetica" charset="0"/>
              </a:endParaRPr>
            </a:p>
          </p:txBody>
        </p:sp>
      </p:grpSp>
      <p:grpSp>
        <p:nvGrpSpPr>
          <p:cNvPr id="3026" name="Group 3025"/>
          <p:cNvGrpSpPr/>
          <p:nvPr/>
        </p:nvGrpSpPr>
        <p:grpSpPr bwMode="auto">
          <a:xfrm>
            <a:off x="6851650" y="5021263"/>
            <a:ext cx="1363663" cy="2057400"/>
            <a:chOff x="6424161" y="3564953"/>
            <a:chExt cx="1277531" cy="1928756"/>
          </a:xfrm>
        </p:grpSpPr>
        <p:cxnSp>
          <p:nvCxnSpPr>
            <p:cNvPr id="1787" name="Straight Connector 1786"/>
            <p:cNvCxnSpPr>
              <a:endCxn id="2229" idx="4"/>
            </p:cNvCxnSpPr>
            <p:nvPr/>
          </p:nvCxnSpPr>
          <p:spPr bwMode="auto">
            <a:xfrm>
              <a:off x="7386399" y="3996542"/>
              <a:ext cx="315293" cy="555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006" name="Group 3024"/>
            <p:cNvGrpSpPr/>
            <p:nvPr/>
          </p:nvGrpSpPr>
          <p:grpSpPr bwMode="auto">
            <a:xfrm>
              <a:off x="6424161" y="3564953"/>
              <a:ext cx="1160931" cy="1928756"/>
              <a:chOff x="6424161" y="3564953"/>
              <a:chExt cx="1160931" cy="1928756"/>
            </a:xfrm>
          </p:grpSpPr>
          <p:cxnSp>
            <p:nvCxnSpPr>
              <p:cNvPr id="1785" name="Straight Connector 1784"/>
              <p:cNvCxnSpPr>
                <a:endCxn id="1996" idx="4"/>
              </p:cNvCxnSpPr>
              <p:nvPr/>
            </p:nvCxnSpPr>
            <p:spPr bwMode="auto">
              <a:xfrm flipH="1">
                <a:off x="6543139" y="3959336"/>
                <a:ext cx="437246" cy="590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2" name="Straight Connector 1791"/>
              <p:cNvCxnSpPr>
                <a:endCxn id="2169" idx="9"/>
              </p:cNvCxnSpPr>
              <p:nvPr/>
            </p:nvCxnSpPr>
            <p:spPr bwMode="auto">
              <a:xfrm>
                <a:off x="7130596" y="3966777"/>
                <a:ext cx="32719" cy="571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009" name="Group 3017"/>
              <p:cNvGrpSpPr/>
              <p:nvPr/>
            </p:nvGrpSpPr>
            <p:grpSpPr bwMode="auto">
              <a:xfrm>
                <a:off x="6424161" y="3564953"/>
                <a:ext cx="1155501" cy="1928756"/>
                <a:chOff x="6424161" y="3564953"/>
                <a:chExt cx="1155501" cy="1928756"/>
              </a:xfrm>
            </p:grpSpPr>
            <p:cxnSp>
              <p:nvCxnSpPr>
                <p:cNvPr id="1786" name="Straight Connector 1785"/>
                <p:cNvCxnSpPr>
                  <a:endCxn id="2112" idx="2"/>
                </p:cNvCxnSpPr>
                <p:nvPr/>
              </p:nvCxnSpPr>
              <p:spPr bwMode="auto">
                <a:xfrm flipH="1">
                  <a:off x="6853971" y="3968265"/>
                  <a:ext cx="264727" cy="586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012" name="Group 2088"/>
                <p:cNvGrpSpPr/>
                <p:nvPr/>
              </p:nvGrpSpPr>
              <p:grpSpPr bwMode="auto">
                <a:xfrm>
                  <a:off x="6424161" y="4488570"/>
                  <a:ext cx="267360" cy="997195"/>
                  <a:chOff x="6424161" y="4488570"/>
                  <a:chExt cx="267360" cy="997195"/>
                </a:xfrm>
              </p:grpSpPr>
              <p:grpSp>
                <p:nvGrpSpPr>
                  <p:cNvPr id="94142" name="Group 506"/>
                  <p:cNvGrpSpPr/>
                  <p:nvPr/>
                </p:nvGrpSpPr>
                <p:grpSpPr bwMode="auto">
                  <a:xfrm>
                    <a:off x="6424161" y="4637077"/>
                    <a:ext cx="235570" cy="848688"/>
                    <a:chOff x="6395998" y="3062424"/>
                    <a:chExt cx="564403" cy="837478"/>
                  </a:xfrm>
                </p:grpSpPr>
                <p:sp>
                  <p:nvSpPr>
                    <p:cNvPr id="2000" name="Rectangle 1999"/>
                    <p:cNvSpPr/>
                    <p:nvPr/>
                  </p:nvSpPr>
                  <p:spPr>
                    <a:xfrm>
                      <a:off x="6510022" y="3063307"/>
                      <a:ext cx="448969" cy="7416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001" name="Straight Connector 2000"/>
                    <p:cNvCxnSpPr/>
                    <p:nvPr/>
                  </p:nvCxnSpPr>
                  <p:spPr>
                    <a:xfrm flipV="1">
                      <a:off x="6848532" y="3063307"/>
                      <a:ext cx="114024" cy="92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02" name="Rectangle 2001"/>
                    <p:cNvSpPr/>
                    <p:nvPr/>
                  </p:nvSpPr>
                  <p:spPr>
                    <a:xfrm>
                      <a:off x="6477954" y="3072119"/>
                      <a:ext cx="131839" cy="11601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003" name="Straight Connector 2002"/>
                    <p:cNvCxnSpPr/>
                    <p:nvPr/>
                  </p:nvCxnSpPr>
                  <p:spPr>
                    <a:xfrm flipV="1">
                      <a:off x="6395998" y="3063307"/>
                      <a:ext cx="114024" cy="92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04" name="Rectangle 2003"/>
                    <p:cNvSpPr/>
                    <p:nvPr/>
                  </p:nvSpPr>
                  <p:spPr>
                    <a:xfrm>
                      <a:off x="6820026" y="3703608"/>
                      <a:ext cx="131839" cy="11601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005" name="Rectangle 2004"/>
                    <p:cNvSpPr/>
                    <p:nvPr/>
                  </p:nvSpPr>
                  <p:spPr>
                    <a:xfrm>
                      <a:off x="6406689" y="3158766"/>
                      <a:ext cx="445405" cy="74163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006" name="Straight Connector 2005"/>
                    <p:cNvCxnSpPr/>
                    <p:nvPr/>
                  </p:nvCxnSpPr>
                  <p:spPr>
                    <a:xfrm flipV="1">
                      <a:off x="6848532" y="3804941"/>
                      <a:ext cx="11402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171" name="Group 544"/>
                    <p:cNvGrpSpPr/>
                    <p:nvPr/>
                  </p:nvGrpSpPr>
                  <p:grpSpPr bwMode="auto">
                    <a:xfrm>
                      <a:off x="6400318" y="3137421"/>
                      <a:ext cx="559121" cy="92788"/>
                      <a:chOff x="6582044" y="2846082"/>
                      <a:chExt cx="559121" cy="92788"/>
                    </a:xfrm>
                  </p:grpSpPr>
                  <p:cxnSp>
                    <p:nvCxnSpPr>
                      <p:cNvPr id="2035" name="Straight Connector 2034"/>
                      <p:cNvCxnSpPr/>
                      <p:nvPr/>
                    </p:nvCxnSpPr>
                    <p:spPr>
                      <a:xfrm flipV="1">
                        <a:off x="7030257" y="2846866"/>
                        <a:ext cx="11402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6" name="Straight Connector 2035"/>
                      <p:cNvCxnSpPr/>
                      <p:nvPr/>
                    </p:nvCxnSpPr>
                    <p:spPr>
                      <a:xfrm flipV="1">
                        <a:off x="6581288" y="2939386"/>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72" name="Group 547"/>
                    <p:cNvGrpSpPr/>
                    <p:nvPr/>
                  </p:nvGrpSpPr>
                  <p:grpSpPr bwMode="auto">
                    <a:xfrm>
                      <a:off x="6399838" y="3203285"/>
                      <a:ext cx="559121" cy="92788"/>
                      <a:chOff x="6582044" y="2846082"/>
                      <a:chExt cx="559121" cy="92788"/>
                    </a:xfrm>
                  </p:grpSpPr>
                  <p:cxnSp>
                    <p:nvCxnSpPr>
                      <p:cNvPr id="2033" name="Straight Connector 2032"/>
                      <p:cNvCxnSpPr/>
                      <p:nvPr/>
                    </p:nvCxnSpPr>
                    <p:spPr>
                      <a:xfrm flipV="1">
                        <a:off x="7030737" y="2847088"/>
                        <a:ext cx="121150" cy="8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4" name="Straight Connector 2033"/>
                      <p:cNvCxnSpPr/>
                      <p:nvPr/>
                    </p:nvCxnSpPr>
                    <p:spPr>
                      <a:xfrm flipV="1">
                        <a:off x="6581768" y="2935203"/>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73" name="Group 549"/>
                    <p:cNvGrpSpPr/>
                    <p:nvPr/>
                  </p:nvGrpSpPr>
                  <p:grpSpPr bwMode="auto">
                    <a:xfrm>
                      <a:off x="6399358" y="3269149"/>
                      <a:ext cx="559121" cy="92788"/>
                      <a:chOff x="6582044" y="2846082"/>
                      <a:chExt cx="559121" cy="92788"/>
                    </a:xfrm>
                  </p:grpSpPr>
                  <p:cxnSp>
                    <p:nvCxnSpPr>
                      <p:cNvPr id="2031" name="Straight Connector 2030"/>
                      <p:cNvCxnSpPr/>
                      <p:nvPr/>
                    </p:nvCxnSpPr>
                    <p:spPr>
                      <a:xfrm flipV="1">
                        <a:off x="7027653" y="2847311"/>
                        <a:ext cx="114024" cy="8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2" name="Straight Connector 2031"/>
                      <p:cNvCxnSpPr/>
                      <p:nvPr/>
                    </p:nvCxnSpPr>
                    <p:spPr>
                      <a:xfrm flipV="1">
                        <a:off x="6582248" y="2935425"/>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74" name="Group 550"/>
                    <p:cNvGrpSpPr/>
                    <p:nvPr/>
                  </p:nvGrpSpPr>
                  <p:grpSpPr bwMode="auto">
                    <a:xfrm>
                      <a:off x="6398878" y="3335013"/>
                      <a:ext cx="559121" cy="92788"/>
                      <a:chOff x="6582044" y="2846082"/>
                      <a:chExt cx="559121" cy="92788"/>
                    </a:xfrm>
                  </p:grpSpPr>
                  <p:cxnSp>
                    <p:nvCxnSpPr>
                      <p:cNvPr id="2029" name="Straight Connector 2028"/>
                      <p:cNvCxnSpPr/>
                      <p:nvPr/>
                    </p:nvCxnSpPr>
                    <p:spPr>
                      <a:xfrm flipV="1">
                        <a:off x="7028133" y="2847533"/>
                        <a:ext cx="114024" cy="8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0" name="Straight Connector 2029"/>
                      <p:cNvCxnSpPr/>
                      <p:nvPr/>
                    </p:nvCxnSpPr>
                    <p:spPr>
                      <a:xfrm flipV="1">
                        <a:off x="6582729" y="2935647"/>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75" name="Group 551"/>
                    <p:cNvGrpSpPr/>
                    <p:nvPr/>
                  </p:nvGrpSpPr>
                  <p:grpSpPr bwMode="auto">
                    <a:xfrm>
                      <a:off x="6398398" y="3400877"/>
                      <a:ext cx="559121" cy="92788"/>
                      <a:chOff x="6582044" y="2846082"/>
                      <a:chExt cx="559121" cy="92788"/>
                    </a:xfrm>
                  </p:grpSpPr>
                  <p:cxnSp>
                    <p:nvCxnSpPr>
                      <p:cNvPr id="2027" name="Straight Connector 2026"/>
                      <p:cNvCxnSpPr/>
                      <p:nvPr/>
                    </p:nvCxnSpPr>
                    <p:spPr>
                      <a:xfrm flipV="1">
                        <a:off x="7028614" y="2846286"/>
                        <a:ext cx="114024" cy="8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8" name="Straight Connector 2027"/>
                      <p:cNvCxnSpPr/>
                      <p:nvPr/>
                    </p:nvCxnSpPr>
                    <p:spPr>
                      <a:xfrm flipV="1">
                        <a:off x="6583209" y="2935869"/>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76" name="Group 552"/>
                    <p:cNvGrpSpPr/>
                    <p:nvPr/>
                  </p:nvGrpSpPr>
                  <p:grpSpPr bwMode="auto">
                    <a:xfrm>
                      <a:off x="6397918" y="3466741"/>
                      <a:ext cx="559121" cy="92788"/>
                      <a:chOff x="6582044" y="2846082"/>
                      <a:chExt cx="559121" cy="92788"/>
                    </a:xfrm>
                  </p:grpSpPr>
                  <p:cxnSp>
                    <p:nvCxnSpPr>
                      <p:cNvPr id="2025" name="Straight Connector 2024"/>
                      <p:cNvCxnSpPr/>
                      <p:nvPr/>
                    </p:nvCxnSpPr>
                    <p:spPr>
                      <a:xfrm flipV="1">
                        <a:off x="7029094" y="2846508"/>
                        <a:ext cx="11402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6" name="Straight Connector 2025"/>
                      <p:cNvCxnSpPr/>
                      <p:nvPr/>
                    </p:nvCxnSpPr>
                    <p:spPr>
                      <a:xfrm flipV="1">
                        <a:off x="6583689" y="2939028"/>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77" name="Group 555"/>
                    <p:cNvGrpSpPr/>
                    <p:nvPr/>
                  </p:nvGrpSpPr>
                  <p:grpSpPr bwMode="auto">
                    <a:xfrm>
                      <a:off x="6397438" y="3532605"/>
                      <a:ext cx="559121" cy="92788"/>
                      <a:chOff x="6582044" y="2846082"/>
                      <a:chExt cx="559121" cy="92788"/>
                    </a:xfrm>
                  </p:grpSpPr>
                  <p:cxnSp>
                    <p:nvCxnSpPr>
                      <p:cNvPr id="2023" name="Straight Connector 2022"/>
                      <p:cNvCxnSpPr/>
                      <p:nvPr/>
                    </p:nvCxnSpPr>
                    <p:spPr>
                      <a:xfrm flipV="1">
                        <a:off x="7029572" y="2842324"/>
                        <a:ext cx="114024" cy="96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4" name="Straight Connector 2023"/>
                      <p:cNvCxnSpPr/>
                      <p:nvPr/>
                    </p:nvCxnSpPr>
                    <p:spPr>
                      <a:xfrm flipV="1">
                        <a:off x="6580603" y="2939250"/>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78" name="Group 556"/>
                    <p:cNvGrpSpPr/>
                    <p:nvPr/>
                  </p:nvGrpSpPr>
                  <p:grpSpPr bwMode="auto">
                    <a:xfrm>
                      <a:off x="6396958" y="3598469"/>
                      <a:ext cx="559121" cy="92788"/>
                      <a:chOff x="6582044" y="2846082"/>
                      <a:chExt cx="559121" cy="92788"/>
                    </a:xfrm>
                  </p:grpSpPr>
                  <p:cxnSp>
                    <p:nvCxnSpPr>
                      <p:cNvPr id="2021" name="Straight Connector 2020"/>
                      <p:cNvCxnSpPr/>
                      <p:nvPr/>
                    </p:nvCxnSpPr>
                    <p:spPr>
                      <a:xfrm flipV="1">
                        <a:off x="7030052" y="2842546"/>
                        <a:ext cx="114024" cy="96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2" name="Straight Connector 2021"/>
                      <p:cNvCxnSpPr/>
                      <p:nvPr/>
                    </p:nvCxnSpPr>
                    <p:spPr>
                      <a:xfrm flipV="1">
                        <a:off x="6581083" y="2939472"/>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79" name="Group 557"/>
                    <p:cNvGrpSpPr/>
                    <p:nvPr/>
                  </p:nvGrpSpPr>
                  <p:grpSpPr bwMode="auto">
                    <a:xfrm>
                      <a:off x="6396478" y="3664333"/>
                      <a:ext cx="559121" cy="92788"/>
                      <a:chOff x="6582044" y="2846082"/>
                      <a:chExt cx="559121" cy="92788"/>
                    </a:xfrm>
                  </p:grpSpPr>
                  <p:cxnSp>
                    <p:nvCxnSpPr>
                      <p:cNvPr id="2019" name="Straight Connector 2018"/>
                      <p:cNvCxnSpPr/>
                      <p:nvPr/>
                    </p:nvCxnSpPr>
                    <p:spPr>
                      <a:xfrm flipV="1">
                        <a:off x="7030533" y="2847175"/>
                        <a:ext cx="114024" cy="92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0" name="Straight Connector 2019"/>
                      <p:cNvCxnSpPr/>
                      <p:nvPr/>
                    </p:nvCxnSpPr>
                    <p:spPr>
                      <a:xfrm flipV="1">
                        <a:off x="6581564" y="2939695"/>
                        <a:ext cx="452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80" name="Group 558"/>
                    <p:cNvGrpSpPr/>
                    <p:nvPr/>
                  </p:nvGrpSpPr>
                  <p:grpSpPr bwMode="auto">
                    <a:xfrm>
                      <a:off x="6395998" y="3730197"/>
                      <a:ext cx="559121" cy="92788"/>
                      <a:chOff x="6582044" y="2846082"/>
                      <a:chExt cx="559121" cy="92788"/>
                    </a:xfrm>
                  </p:grpSpPr>
                  <p:cxnSp>
                    <p:nvCxnSpPr>
                      <p:cNvPr id="2017" name="Straight Connector 2016"/>
                      <p:cNvCxnSpPr/>
                      <p:nvPr/>
                    </p:nvCxnSpPr>
                    <p:spPr>
                      <a:xfrm flipV="1">
                        <a:off x="7031013" y="2845928"/>
                        <a:ext cx="114024" cy="939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8" name="Straight Connector 2017"/>
                      <p:cNvCxnSpPr/>
                      <p:nvPr/>
                    </p:nvCxnSpPr>
                    <p:spPr>
                      <a:xfrm flipV="1">
                        <a:off x="6582044" y="2939916"/>
                        <a:ext cx="452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979" name="Straight Connector 1978"/>
                  <p:cNvCxnSpPr/>
                  <p:nvPr/>
                </p:nvCxnSpPr>
                <p:spPr bwMode="auto">
                  <a:xfrm flipH="1">
                    <a:off x="6685913" y="4526355"/>
                    <a:ext cx="4462" cy="8557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0" name="Straight Connector 1979"/>
                  <p:cNvCxnSpPr/>
                  <p:nvPr/>
                </p:nvCxnSpPr>
                <p:spPr bwMode="auto">
                  <a:xfrm>
                    <a:off x="6632373" y="4706431"/>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1" name="Straight Connector 1980"/>
                  <p:cNvCxnSpPr/>
                  <p:nvPr/>
                </p:nvCxnSpPr>
                <p:spPr bwMode="auto">
                  <a:xfrm>
                    <a:off x="6630886" y="4771914"/>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2" name="Straight Connector 1981"/>
                  <p:cNvCxnSpPr/>
                  <p:nvPr/>
                </p:nvCxnSpPr>
                <p:spPr bwMode="auto">
                  <a:xfrm>
                    <a:off x="6630886" y="4849302"/>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3" name="Straight Connector 1982"/>
                  <p:cNvCxnSpPr/>
                  <p:nvPr/>
                </p:nvCxnSpPr>
                <p:spPr bwMode="auto">
                  <a:xfrm>
                    <a:off x="6629398" y="4914784"/>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4" name="Straight Connector 1983"/>
                  <p:cNvCxnSpPr/>
                  <p:nvPr/>
                </p:nvCxnSpPr>
                <p:spPr bwMode="auto">
                  <a:xfrm>
                    <a:off x="6627912" y="4977290"/>
                    <a:ext cx="609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5" name="Straight Connector 1984"/>
                  <p:cNvCxnSpPr/>
                  <p:nvPr/>
                </p:nvCxnSpPr>
                <p:spPr bwMode="auto">
                  <a:xfrm>
                    <a:off x="6627912" y="5045749"/>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6" name="Straight Connector 1985"/>
                  <p:cNvCxnSpPr/>
                  <p:nvPr/>
                </p:nvCxnSpPr>
                <p:spPr bwMode="auto">
                  <a:xfrm>
                    <a:off x="6626424" y="5114208"/>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7" name="Straight Connector 1986"/>
                  <p:cNvCxnSpPr/>
                  <p:nvPr/>
                </p:nvCxnSpPr>
                <p:spPr bwMode="auto">
                  <a:xfrm>
                    <a:off x="6629398" y="5184156"/>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8" name="Straight Connector 1987"/>
                  <p:cNvCxnSpPr/>
                  <p:nvPr/>
                </p:nvCxnSpPr>
                <p:spPr bwMode="auto">
                  <a:xfrm>
                    <a:off x="6630886" y="5252615"/>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9" name="Straight Connector 1988"/>
                  <p:cNvCxnSpPr/>
                  <p:nvPr/>
                </p:nvCxnSpPr>
                <p:spPr bwMode="auto">
                  <a:xfrm>
                    <a:off x="6630886" y="5322561"/>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0" name="Straight Connector 1989"/>
                  <p:cNvCxnSpPr/>
                  <p:nvPr/>
                </p:nvCxnSpPr>
                <p:spPr bwMode="auto">
                  <a:xfrm>
                    <a:off x="6632373" y="5388044"/>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1" name="Straight Connector 1990"/>
                  <p:cNvCxnSpPr/>
                  <p:nvPr/>
                </p:nvCxnSpPr>
                <p:spPr bwMode="auto">
                  <a:xfrm flipH="1">
                    <a:off x="6632373" y="4532308"/>
                    <a:ext cx="5948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156" name="Group 1991"/>
                  <p:cNvGrpSpPr/>
                  <p:nvPr/>
                </p:nvGrpSpPr>
                <p:grpSpPr bwMode="auto">
                  <a:xfrm>
                    <a:off x="6434171" y="4488570"/>
                    <a:ext cx="224203" cy="179034"/>
                    <a:chOff x="3668110" y="2448910"/>
                    <a:chExt cx="3794234" cy="2165130"/>
                  </a:xfrm>
                </p:grpSpPr>
                <p:sp>
                  <p:nvSpPr>
                    <p:cNvPr id="1993" name="Rectangle 1992"/>
                    <p:cNvSpPr/>
                    <p:nvPr/>
                  </p:nvSpPr>
                  <p:spPr>
                    <a:xfrm>
                      <a:off x="3674896" y="3751752"/>
                      <a:ext cx="3775304" cy="86389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994" name="Freeform 1993"/>
                    <p:cNvSpPr/>
                    <p:nvPr/>
                  </p:nvSpPr>
                  <p:spPr>
                    <a:xfrm>
                      <a:off x="3674896" y="2455905"/>
                      <a:ext cx="3800465" cy="131385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4159" name="Group 1994"/>
                    <p:cNvGrpSpPr/>
                    <p:nvPr/>
                  </p:nvGrpSpPr>
                  <p:grpSpPr bwMode="auto">
                    <a:xfrm>
                      <a:off x="3941378" y="2603243"/>
                      <a:ext cx="3202061" cy="1066110"/>
                      <a:chOff x="7939341" y="3037317"/>
                      <a:chExt cx="897649" cy="353919"/>
                    </a:xfrm>
                  </p:grpSpPr>
                  <p:sp>
                    <p:nvSpPr>
                      <p:cNvPr id="1996" name="Freeform 1995"/>
                      <p:cNvSpPr/>
                      <p:nvPr/>
                    </p:nvSpPr>
                    <p:spPr>
                      <a:xfrm>
                        <a:off x="7970470" y="3042180"/>
                        <a:ext cx="846679" cy="19716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997" name="Freeform 1996"/>
                      <p:cNvSpPr/>
                      <p:nvPr/>
                    </p:nvSpPr>
                    <p:spPr>
                      <a:xfrm>
                        <a:off x="8520812" y="3209474"/>
                        <a:ext cx="317507" cy="173267"/>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998" name="Freeform 1997"/>
                      <p:cNvSpPr/>
                      <p:nvPr/>
                    </p:nvSpPr>
                    <p:spPr>
                      <a:xfrm>
                        <a:off x="7942248" y="3209474"/>
                        <a:ext cx="310449" cy="16729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999" name="Freeform 1998"/>
                      <p:cNvSpPr/>
                      <p:nvPr/>
                    </p:nvSpPr>
                    <p:spPr>
                      <a:xfrm>
                        <a:off x="8048085" y="3125827"/>
                        <a:ext cx="677343" cy="26886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94013" name="Group 1792"/>
                <p:cNvGrpSpPr/>
                <p:nvPr/>
              </p:nvGrpSpPr>
              <p:grpSpPr bwMode="auto">
                <a:xfrm>
                  <a:off x="6665262" y="3564953"/>
                  <a:ext cx="914400" cy="479686"/>
                  <a:chOff x="3668110" y="2448910"/>
                  <a:chExt cx="3794234" cy="2165130"/>
                </a:xfrm>
              </p:grpSpPr>
              <p:sp>
                <p:nvSpPr>
                  <p:cNvPr id="1794" name="Rectangle 1793"/>
                  <p:cNvSpPr/>
                  <p:nvPr/>
                </p:nvSpPr>
                <p:spPr>
                  <a:xfrm>
                    <a:off x="3667406" y="3738645"/>
                    <a:ext cx="3782914" cy="87325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795" name="Freeform 1794"/>
                  <p:cNvSpPr/>
                  <p:nvPr/>
                </p:nvSpPr>
                <p:spPr>
                  <a:xfrm>
                    <a:off x="3679749" y="2448910"/>
                    <a:ext cx="3782914" cy="132332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4137" name="Group 1795"/>
                  <p:cNvGrpSpPr/>
                  <p:nvPr/>
                </p:nvGrpSpPr>
                <p:grpSpPr bwMode="auto">
                  <a:xfrm>
                    <a:off x="3941378" y="2603243"/>
                    <a:ext cx="3202061" cy="1066110"/>
                    <a:chOff x="7939341" y="3037317"/>
                    <a:chExt cx="897649" cy="353919"/>
                  </a:xfrm>
                </p:grpSpPr>
                <p:sp>
                  <p:nvSpPr>
                    <p:cNvPr id="1797" name="Freeform 1796"/>
                    <p:cNvSpPr/>
                    <p:nvPr/>
                  </p:nvSpPr>
                  <p:spPr>
                    <a:xfrm>
                      <a:off x="7962876" y="3037372"/>
                      <a:ext cx="849424" cy="198469"/>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798" name="Freeform 1797"/>
                    <p:cNvSpPr/>
                    <p:nvPr/>
                  </p:nvSpPr>
                  <p:spPr>
                    <a:xfrm>
                      <a:off x="8519932" y="3206850"/>
                      <a:ext cx="316588" cy="17170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799" name="Freeform 1798"/>
                    <p:cNvSpPr/>
                    <p:nvPr/>
                  </p:nvSpPr>
                  <p:spPr>
                    <a:xfrm>
                      <a:off x="7938657" y="3206850"/>
                      <a:ext cx="311398" cy="169479"/>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800" name="Freeform 1799"/>
                    <p:cNvSpPr/>
                    <p:nvPr/>
                  </p:nvSpPr>
                  <p:spPr>
                    <a:xfrm>
                      <a:off x="8045916" y="3124342"/>
                      <a:ext cx="678155" cy="267598"/>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4014" name="Group 2089"/>
                <p:cNvGrpSpPr/>
                <p:nvPr/>
              </p:nvGrpSpPr>
              <p:grpSpPr bwMode="auto">
                <a:xfrm>
                  <a:off x="6733411" y="4492542"/>
                  <a:ext cx="267360" cy="997195"/>
                  <a:chOff x="6424161" y="4488570"/>
                  <a:chExt cx="267360" cy="997195"/>
                </a:xfrm>
              </p:grpSpPr>
              <p:grpSp>
                <p:nvGrpSpPr>
                  <p:cNvPr id="94076" name="Group 506"/>
                  <p:cNvGrpSpPr/>
                  <p:nvPr/>
                </p:nvGrpSpPr>
                <p:grpSpPr bwMode="auto">
                  <a:xfrm>
                    <a:off x="6424161" y="4637077"/>
                    <a:ext cx="235570" cy="848688"/>
                    <a:chOff x="6395998" y="3062424"/>
                    <a:chExt cx="564403" cy="837478"/>
                  </a:xfrm>
                </p:grpSpPr>
                <p:sp>
                  <p:nvSpPr>
                    <p:cNvPr id="2113" name="Rectangle 2112"/>
                    <p:cNvSpPr/>
                    <p:nvPr/>
                  </p:nvSpPr>
                  <p:spPr>
                    <a:xfrm>
                      <a:off x="6510246" y="3062325"/>
                      <a:ext cx="448969" cy="7416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114" name="Straight Connector 2113"/>
                    <p:cNvCxnSpPr/>
                    <p:nvPr/>
                  </p:nvCxnSpPr>
                  <p:spPr>
                    <a:xfrm flipV="1">
                      <a:off x="6848756" y="3062325"/>
                      <a:ext cx="114024" cy="92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15" name="Rectangle 2114"/>
                    <p:cNvSpPr/>
                    <p:nvPr/>
                  </p:nvSpPr>
                  <p:spPr>
                    <a:xfrm>
                      <a:off x="6478178" y="3071136"/>
                      <a:ext cx="131839" cy="11601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116" name="Straight Connector 2115"/>
                    <p:cNvCxnSpPr/>
                    <p:nvPr/>
                  </p:nvCxnSpPr>
                  <p:spPr>
                    <a:xfrm flipV="1">
                      <a:off x="6396222" y="3062325"/>
                      <a:ext cx="114024" cy="92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17" name="Rectangle 2116"/>
                    <p:cNvSpPr/>
                    <p:nvPr/>
                  </p:nvSpPr>
                  <p:spPr>
                    <a:xfrm>
                      <a:off x="6820250" y="3702626"/>
                      <a:ext cx="131839" cy="11601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118" name="Rectangle 2117"/>
                    <p:cNvSpPr/>
                    <p:nvPr/>
                  </p:nvSpPr>
                  <p:spPr>
                    <a:xfrm>
                      <a:off x="6406913" y="3157783"/>
                      <a:ext cx="445405" cy="74163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119" name="Straight Connector 2118"/>
                    <p:cNvCxnSpPr/>
                    <p:nvPr/>
                  </p:nvCxnSpPr>
                  <p:spPr>
                    <a:xfrm flipV="1">
                      <a:off x="6848756" y="3803958"/>
                      <a:ext cx="11402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105" name="Group 544"/>
                    <p:cNvGrpSpPr/>
                    <p:nvPr/>
                  </p:nvGrpSpPr>
                  <p:grpSpPr bwMode="auto">
                    <a:xfrm>
                      <a:off x="6400318" y="3137421"/>
                      <a:ext cx="559121" cy="92788"/>
                      <a:chOff x="6582044" y="2846082"/>
                      <a:chExt cx="559121" cy="92788"/>
                    </a:xfrm>
                  </p:grpSpPr>
                  <p:cxnSp>
                    <p:nvCxnSpPr>
                      <p:cNvPr id="2148" name="Straight Connector 2147"/>
                      <p:cNvCxnSpPr/>
                      <p:nvPr/>
                    </p:nvCxnSpPr>
                    <p:spPr>
                      <a:xfrm flipV="1">
                        <a:off x="7030481" y="2845884"/>
                        <a:ext cx="11402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9" name="Straight Connector 2148"/>
                      <p:cNvCxnSpPr/>
                      <p:nvPr/>
                    </p:nvCxnSpPr>
                    <p:spPr>
                      <a:xfrm flipV="1">
                        <a:off x="6581512" y="2938404"/>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06" name="Group 547"/>
                    <p:cNvGrpSpPr/>
                    <p:nvPr/>
                  </p:nvGrpSpPr>
                  <p:grpSpPr bwMode="auto">
                    <a:xfrm>
                      <a:off x="6399838" y="3203285"/>
                      <a:ext cx="559121" cy="92788"/>
                      <a:chOff x="6582044" y="2846082"/>
                      <a:chExt cx="559121" cy="92788"/>
                    </a:xfrm>
                  </p:grpSpPr>
                  <p:cxnSp>
                    <p:nvCxnSpPr>
                      <p:cNvPr id="2146" name="Straight Connector 2145"/>
                      <p:cNvCxnSpPr/>
                      <p:nvPr/>
                    </p:nvCxnSpPr>
                    <p:spPr>
                      <a:xfrm flipV="1">
                        <a:off x="7030961" y="2846106"/>
                        <a:ext cx="121150" cy="8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7" name="Straight Connector 2146"/>
                      <p:cNvCxnSpPr/>
                      <p:nvPr/>
                    </p:nvCxnSpPr>
                    <p:spPr>
                      <a:xfrm flipV="1">
                        <a:off x="6581992" y="2934221"/>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07" name="Group 549"/>
                    <p:cNvGrpSpPr/>
                    <p:nvPr/>
                  </p:nvGrpSpPr>
                  <p:grpSpPr bwMode="auto">
                    <a:xfrm>
                      <a:off x="6399358" y="3269149"/>
                      <a:ext cx="559121" cy="92788"/>
                      <a:chOff x="6582044" y="2846082"/>
                      <a:chExt cx="559121" cy="92788"/>
                    </a:xfrm>
                  </p:grpSpPr>
                  <p:cxnSp>
                    <p:nvCxnSpPr>
                      <p:cNvPr id="2144" name="Straight Connector 2143"/>
                      <p:cNvCxnSpPr/>
                      <p:nvPr/>
                    </p:nvCxnSpPr>
                    <p:spPr>
                      <a:xfrm flipV="1">
                        <a:off x="7027877" y="2846328"/>
                        <a:ext cx="114024" cy="8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5" name="Straight Connector 2144"/>
                      <p:cNvCxnSpPr/>
                      <p:nvPr/>
                    </p:nvCxnSpPr>
                    <p:spPr>
                      <a:xfrm flipV="1">
                        <a:off x="6582473" y="2934443"/>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08" name="Group 550"/>
                    <p:cNvGrpSpPr/>
                    <p:nvPr/>
                  </p:nvGrpSpPr>
                  <p:grpSpPr bwMode="auto">
                    <a:xfrm>
                      <a:off x="6398878" y="3335013"/>
                      <a:ext cx="559121" cy="92788"/>
                      <a:chOff x="6582044" y="2846082"/>
                      <a:chExt cx="559121" cy="92788"/>
                    </a:xfrm>
                  </p:grpSpPr>
                  <p:cxnSp>
                    <p:nvCxnSpPr>
                      <p:cNvPr id="2142" name="Straight Connector 2141"/>
                      <p:cNvCxnSpPr/>
                      <p:nvPr/>
                    </p:nvCxnSpPr>
                    <p:spPr>
                      <a:xfrm flipV="1">
                        <a:off x="7028358" y="2846550"/>
                        <a:ext cx="114024" cy="8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3" name="Straight Connector 2142"/>
                      <p:cNvCxnSpPr/>
                      <p:nvPr/>
                    </p:nvCxnSpPr>
                    <p:spPr>
                      <a:xfrm flipV="1">
                        <a:off x="6582953" y="2934665"/>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09" name="Group 551"/>
                    <p:cNvGrpSpPr/>
                    <p:nvPr/>
                  </p:nvGrpSpPr>
                  <p:grpSpPr bwMode="auto">
                    <a:xfrm>
                      <a:off x="6398398" y="3400877"/>
                      <a:ext cx="559121" cy="92788"/>
                      <a:chOff x="6582044" y="2846082"/>
                      <a:chExt cx="559121" cy="92788"/>
                    </a:xfrm>
                  </p:grpSpPr>
                  <p:cxnSp>
                    <p:nvCxnSpPr>
                      <p:cNvPr id="2140" name="Straight Connector 2139"/>
                      <p:cNvCxnSpPr/>
                      <p:nvPr/>
                    </p:nvCxnSpPr>
                    <p:spPr>
                      <a:xfrm flipV="1">
                        <a:off x="7028838" y="2845303"/>
                        <a:ext cx="114024" cy="895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1" name="Straight Connector 2140"/>
                      <p:cNvCxnSpPr/>
                      <p:nvPr/>
                    </p:nvCxnSpPr>
                    <p:spPr>
                      <a:xfrm flipV="1">
                        <a:off x="6583433" y="2934887"/>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10" name="Group 552"/>
                    <p:cNvGrpSpPr/>
                    <p:nvPr/>
                  </p:nvGrpSpPr>
                  <p:grpSpPr bwMode="auto">
                    <a:xfrm>
                      <a:off x="6397918" y="3466741"/>
                      <a:ext cx="559121" cy="92788"/>
                      <a:chOff x="6582044" y="2846082"/>
                      <a:chExt cx="559121" cy="92788"/>
                    </a:xfrm>
                  </p:grpSpPr>
                  <p:cxnSp>
                    <p:nvCxnSpPr>
                      <p:cNvPr id="2138" name="Straight Connector 2137"/>
                      <p:cNvCxnSpPr/>
                      <p:nvPr/>
                    </p:nvCxnSpPr>
                    <p:spPr>
                      <a:xfrm flipV="1">
                        <a:off x="7029318" y="2845526"/>
                        <a:ext cx="11402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9" name="Straight Connector 2138"/>
                      <p:cNvCxnSpPr/>
                      <p:nvPr/>
                    </p:nvCxnSpPr>
                    <p:spPr>
                      <a:xfrm flipV="1">
                        <a:off x="6583914" y="2938046"/>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11" name="Group 555"/>
                    <p:cNvGrpSpPr/>
                    <p:nvPr/>
                  </p:nvGrpSpPr>
                  <p:grpSpPr bwMode="auto">
                    <a:xfrm>
                      <a:off x="6397438" y="3532605"/>
                      <a:ext cx="559121" cy="92788"/>
                      <a:chOff x="6582044" y="2846082"/>
                      <a:chExt cx="559121" cy="92788"/>
                    </a:xfrm>
                  </p:grpSpPr>
                  <p:cxnSp>
                    <p:nvCxnSpPr>
                      <p:cNvPr id="2136" name="Straight Connector 2135"/>
                      <p:cNvCxnSpPr/>
                      <p:nvPr/>
                    </p:nvCxnSpPr>
                    <p:spPr>
                      <a:xfrm flipV="1">
                        <a:off x="7029796" y="2841342"/>
                        <a:ext cx="114024" cy="96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7" name="Straight Connector 2136"/>
                      <p:cNvCxnSpPr/>
                      <p:nvPr/>
                    </p:nvCxnSpPr>
                    <p:spPr>
                      <a:xfrm flipV="1">
                        <a:off x="6580827" y="2938268"/>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12" name="Group 556"/>
                    <p:cNvGrpSpPr/>
                    <p:nvPr/>
                  </p:nvGrpSpPr>
                  <p:grpSpPr bwMode="auto">
                    <a:xfrm>
                      <a:off x="6396958" y="3598469"/>
                      <a:ext cx="559121" cy="92788"/>
                      <a:chOff x="6582044" y="2846082"/>
                      <a:chExt cx="559121" cy="92788"/>
                    </a:xfrm>
                  </p:grpSpPr>
                  <p:cxnSp>
                    <p:nvCxnSpPr>
                      <p:cNvPr id="2134" name="Straight Connector 2133"/>
                      <p:cNvCxnSpPr/>
                      <p:nvPr/>
                    </p:nvCxnSpPr>
                    <p:spPr>
                      <a:xfrm flipV="1">
                        <a:off x="7030277" y="2841564"/>
                        <a:ext cx="114024" cy="96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5" name="Straight Connector 2134"/>
                      <p:cNvCxnSpPr/>
                      <p:nvPr/>
                    </p:nvCxnSpPr>
                    <p:spPr>
                      <a:xfrm flipV="1">
                        <a:off x="6581308" y="2938490"/>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13" name="Group 557"/>
                    <p:cNvGrpSpPr/>
                    <p:nvPr/>
                  </p:nvGrpSpPr>
                  <p:grpSpPr bwMode="auto">
                    <a:xfrm>
                      <a:off x="6396478" y="3664333"/>
                      <a:ext cx="559121" cy="92788"/>
                      <a:chOff x="6582044" y="2846082"/>
                      <a:chExt cx="559121" cy="92788"/>
                    </a:xfrm>
                  </p:grpSpPr>
                  <p:cxnSp>
                    <p:nvCxnSpPr>
                      <p:cNvPr id="2132" name="Straight Connector 2131"/>
                      <p:cNvCxnSpPr/>
                      <p:nvPr/>
                    </p:nvCxnSpPr>
                    <p:spPr>
                      <a:xfrm flipV="1">
                        <a:off x="7030757" y="2846192"/>
                        <a:ext cx="114024" cy="92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3" name="Straight Connector 2132"/>
                      <p:cNvCxnSpPr/>
                      <p:nvPr/>
                    </p:nvCxnSpPr>
                    <p:spPr>
                      <a:xfrm flipV="1">
                        <a:off x="6581788" y="2938713"/>
                        <a:ext cx="452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114" name="Group 558"/>
                    <p:cNvGrpSpPr/>
                    <p:nvPr/>
                  </p:nvGrpSpPr>
                  <p:grpSpPr bwMode="auto">
                    <a:xfrm>
                      <a:off x="6395998" y="3730197"/>
                      <a:ext cx="559121" cy="92788"/>
                      <a:chOff x="6582044" y="2846082"/>
                      <a:chExt cx="559121" cy="92788"/>
                    </a:xfrm>
                  </p:grpSpPr>
                  <p:cxnSp>
                    <p:nvCxnSpPr>
                      <p:cNvPr id="2130" name="Straight Connector 2129"/>
                      <p:cNvCxnSpPr/>
                      <p:nvPr/>
                    </p:nvCxnSpPr>
                    <p:spPr>
                      <a:xfrm flipV="1">
                        <a:off x="7031237" y="2844945"/>
                        <a:ext cx="114024" cy="939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1" name="Straight Connector 2130"/>
                      <p:cNvCxnSpPr/>
                      <p:nvPr/>
                    </p:nvCxnSpPr>
                    <p:spPr>
                      <a:xfrm flipV="1">
                        <a:off x="6582268" y="2938934"/>
                        <a:ext cx="452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92" name="Straight Connector 2091"/>
                  <p:cNvCxnSpPr/>
                  <p:nvPr/>
                </p:nvCxnSpPr>
                <p:spPr bwMode="auto">
                  <a:xfrm flipH="1">
                    <a:off x="6686007" y="4525359"/>
                    <a:ext cx="4462" cy="8557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p:cNvCxnSpPr/>
                  <p:nvPr/>
                </p:nvCxnSpPr>
                <p:spPr bwMode="auto">
                  <a:xfrm>
                    <a:off x="6632467" y="4705435"/>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4" name="Straight Connector 2093"/>
                  <p:cNvCxnSpPr/>
                  <p:nvPr/>
                </p:nvCxnSpPr>
                <p:spPr bwMode="auto">
                  <a:xfrm>
                    <a:off x="6630980" y="4770918"/>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5" name="Straight Connector 2094"/>
                  <p:cNvCxnSpPr/>
                  <p:nvPr/>
                </p:nvCxnSpPr>
                <p:spPr bwMode="auto">
                  <a:xfrm>
                    <a:off x="6630980" y="4848306"/>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6" name="Straight Connector 2095"/>
                  <p:cNvCxnSpPr/>
                  <p:nvPr/>
                </p:nvCxnSpPr>
                <p:spPr bwMode="auto">
                  <a:xfrm>
                    <a:off x="6629492" y="4913789"/>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p:cNvCxnSpPr/>
                  <p:nvPr/>
                </p:nvCxnSpPr>
                <p:spPr bwMode="auto">
                  <a:xfrm>
                    <a:off x="6628005" y="4976295"/>
                    <a:ext cx="609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8" name="Straight Connector 2097"/>
                  <p:cNvCxnSpPr/>
                  <p:nvPr/>
                </p:nvCxnSpPr>
                <p:spPr bwMode="auto">
                  <a:xfrm>
                    <a:off x="6628005" y="5044754"/>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p:cNvCxnSpPr/>
                  <p:nvPr/>
                </p:nvCxnSpPr>
                <p:spPr bwMode="auto">
                  <a:xfrm>
                    <a:off x="6626518" y="5113213"/>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0" name="Straight Connector 2099"/>
                  <p:cNvCxnSpPr/>
                  <p:nvPr/>
                </p:nvCxnSpPr>
                <p:spPr bwMode="auto">
                  <a:xfrm>
                    <a:off x="6629492" y="5183160"/>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p:cNvCxnSpPr/>
                  <p:nvPr/>
                </p:nvCxnSpPr>
                <p:spPr bwMode="auto">
                  <a:xfrm>
                    <a:off x="6630980" y="5251619"/>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2" name="Straight Connector 2101"/>
                  <p:cNvCxnSpPr/>
                  <p:nvPr/>
                </p:nvCxnSpPr>
                <p:spPr bwMode="auto">
                  <a:xfrm>
                    <a:off x="6630980" y="5321566"/>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p:cNvCxnSpPr/>
                  <p:nvPr/>
                </p:nvCxnSpPr>
                <p:spPr bwMode="auto">
                  <a:xfrm>
                    <a:off x="6632467" y="5387048"/>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4" name="Straight Connector 2103"/>
                  <p:cNvCxnSpPr/>
                  <p:nvPr/>
                </p:nvCxnSpPr>
                <p:spPr bwMode="auto">
                  <a:xfrm flipH="1">
                    <a:off x="6632467" y="4531312"/>
                    <a:ext cx="5948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090" name="Group 2104"/>
                  <p:cNvGrpSpPr/>
                  <p:nvPr/>
                </p:nvGrpSpPr>
                <p:grpSpPr bwMode="auto">
                  <a:xfrm>
                    <a:off x="6434171" y="4488570"/>
                    <a:ext cx="224203" cy="179034"/>
                    <a:chOff x="3668110" y="2448910"/>
                    <a:chExt cx="3794234" cy="2165130"/>
                  </a:xfrm>
                </p:grpSpPr>
                <p:sp>
                  <p:nvSpPr>
                    <p:cNvPr id="2106" name="Rectangle 2105"/>
                    <p:cNvSpPr/>
                    <p:nvPr/>
                  </p:nvSpPr>
                  <p:spPr>
                    <a:xfrm>
                      <a:off x="3676481" y="3739712"/>
                      <a:ext cx="3775304" cy="86389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107" name="Freeform 2106"/>
                    <p:cNvSpPr/>
                    <p:nvPr/>
                  </p:nvSpPr>
                  <p:spPr>
                    <a:xfrm>
                      <a:off x="3676481" y="2443865"/>
                      <a:ext cx="3800465" cy="131385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4093" name="Group 2107"/>
                    <p:cNvGrpSpPr/>
                    <p:nvPr/>
                  </p:nvGrpSpPr>
                  <p:grpSpPr bwMode="auto">
                    <a:xfrm>
                      <a:off x="3941378" y="2603243"/>
                      <a:ext cx="3202061" cy="1066110"/>
                      <a:chOff x="7939341" y="3037317"/>
                      <a:chExt cx="897649" cy="353919"/>
                    </a:xfrm>
                  </p:grpSpPr>
                  <p:sp>
                    <p:nvSpPr>
                      <p:cNvPr id="2109" name="Freeform 2108"/>
                      <p:cNvSpPr/>
                      <p:nvPr/>
                    </p:nvSpPr>
                    <p:spPr>
                      <a:xfrm>
                        <a:off x="7970915" y="3038183"/>
                        <a:ext cx="846679" cy="19716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110" name="Freeform 2109"/>
                      <p:cNvSpPr/>
                      <p:nvPr/>
                    </p:nvSpPr>
                    <p:spPr>
                      <a:xfrm>
                        <a:off x="8521256" y="3205477"/>
                        <a:ext cx="317507" cy="173267"/>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111" name="Freeform 2110"/>
                      <p:cNvSpPr/>
                      <p:nvPr/>
                    </p:nvSpPr>
                    <p:spPr>
                      <a:xfrm>
                        <a:off x="7942692" y="3205477"/>
                        <a:ext cx="310449" cy="16729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112" name="Freeform 2111"/>
                      <p:cNvSpPr/>
                      <p:nvPr/>
                    </p:nvSpPr>
                    <p:spPr>
                      <a:xfrm>
                        <a:off x="8048529" y="3121830"/>
                        <a:ext cx="677343" cy="26886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94015" name="Group 2149"/>
                <p:cNvGrpSpPr/>
                <p:nvPr/>
              </p:nvGrpSpPr>
              <p:grpSpPr bwMode="auto">
                <a:xfrm>
                  <a:off x="7042661" y="4496514"/>
                  <a:ext cx="267360" cy="997195"/>
                  <a:chOff x="6424161" y="4488570"/>
                  <a:chExt cx="267360" cy="997195"/>
                </a:xfrm>
              </p:grpSpPr>
              <p:grpSp>
                <p:nvGrpSpPr>
                  <p:cNvPr id="94017" name="Group 506"/>
                  <p:cNvGrpSpPr/>
                  <p:nvPr/>
                </p:nvGrpSpPr>
                <p:grpSpPr bwMode="auto">
                  <a:xfrm>
                    <a:off x="6424161" y="4637077"/>
                    <a:ext cx="235570" cy="848688"/>
                    <a:chOff x="6395998" y="3062424"/>
                    <a:chExt cx="564403" cy="837478"/>
                  </a:xfrm>
                </p:grpSpPr>
                <p:sp>
                  <p:nvSpPr>
                    <p:cNvPr id="2173" name="Rectangle 2172"/>
                    <p:cNvSpPr/>
                    <p:nvPr/>
                  </p:nvSpPr>
                  <p:spPr>
                    <a:xfrm>
                      <a:off x="6510471" y="3062812"/>
                      <a:ext cx="448969" cy="7416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174" name="Straight Connector 2173"/>
                    <p:cNvCxnSpPr/>
                    <p:nvPr/>
                  </p:nvCxnSpPr>
                  <p:spPr>
                    <a:xfrm flipV="1">
                      <a:off x="6848981" y="3062812"/>
                      <a:ext cx="11402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75" name="Rectangle 2174"/>
                    <p:cNvSpPr/>
                    <p:nvPr/>
                  </p:nvSpPr>
                  <p:spPr>
                    <a:xfrm>
                      <a:off x="6478403" y="3071623"/>
                      <a:ext cx="131839" cy="1160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176" name="Straight Connector 2175"/>
                    <p:cNvCxnSpPr/>
                    <p:nvPr/>
                  </p:nvCxnSpPr>
                  <p:spPr>
                    <a:xfrm flipV="1">
                      <a:off x="6396447" y="3062812"/>
                      <a:ext cx="11402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77" name="Rectangle 2176"/>
                    <p:cNvSpPr/>
                    <p:nvPr/>
                  </p:nvSpPr>
                  <p:spPr>
                    <a:xfrm>
                      <a:off x="6820475" y="3703112"/>
                      <a:ext cx="131839" cy="1160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178" name="Rectangle 2177"/>
                    <p:cNvSpPr/>
                    <p:nvPr/>
                  </p:nvSpPr>
                  <p:spPr>
                    <a:xfrm>
                      <a:off x="6407138" y="3158269"/>
                      <a:ext cx="445405" cy="74163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179" name="Straight Connector 2178"/>
                    <p:cNvCxnSpPr/>
                    <p:nvPr/>
                  </p:nvCxnSpPr>
                  <p:spPr>
                    <a:xfrm flipV="1">
                      <a:off x="6848981" y="3804444"/>
                      <a:ext cx="114024" cy="92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046" name="Group 544"/>
                    <p:cNvGrpSpPr/>
                    <p:nvPr/>
                  </p:nvGrpSpPr>
                  <p:grpSpPr bwMode="auto">
                    <a:xfrm>
                      <a:off x="6400318" y="3137421"/>
                      <a:ext cx="559121" cy="92788"/>
                      <a:chOff x="6582044" y="2846082"/>
                      <a:chExt cx="559121" cy="92788"/>
                    </a:xfrm>
                  </p:grpSpPr>
                  <p:cxnSp>
                    <p:nvCxnSpPr>
                      <p:cNvPr id="2208" name="Straight Connector 2207"/>
                      <p:cNvCxnSpPr/>
                      <p:nvPr/>
                    </p:nvCxnSpPr>
                    <p:spPr>
                      <a:xfrm flipV="1">
                        <a:off x="7030705" y="2846370"/>
                        <a:ext cx="114024" cy="92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9" name="Straight Connector 2208"/>
                      <p:cNvCxnSpPr/>
                      <p:nvPr/>
                    </p:nvCxnSpPr>
                    <p:spPr>
                      <a:xfrm flipV="1">
                        <a:off x="6581736" y="2938890"/>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047" name="Group 547"/>
                    <p:cNvGrpSpPr/>
                    <p:nvPr/>
                  </p:nvGrpSpPr>
                  <p:grpSpPr bwMode="auto">
                    <a:xfrm>
                      <a:off x="6399838" y="3203285"/>
                      <a:ext cx="559121" cy="92788"/>
                      <a:chOff x="6582044" y="2846082"/>
                      <a:chExt cx="559121" cy="92788"/>
                    </a:xfrm>
                  </p:grpSpPr>
                  <p:cxnSp>
                    <p:nvCxnSpPr>
                      <p:cNvPr id="2206" name="Straight Connector 2205"/>
                      <p:cNvCxnSpPr/>
                      <p:nvPr/>
                    </p:nvCxnSpPr>
                    <p:spPr>
                      <a:xfrm flipV="1">
                        <a:off x="7031186" y="2846593"/>
                        <a:ext cx="121150" cy="8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7" name="Straight Connector 2206"/>
                      <p:cNvCxnSpPr/>
                      <p:nvPr/>
                    </p:nvCxnSpPr>
                    <p:spPr>
                      <a:xfrm flipV="1">
                        <a:off x="6582217" y="2934707"/>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048" name="Group 549"/>
                    <p:cNvGrpSpPr/>
                    <p:nvPr/>
                  </p:nvGrpSpPr>
                  <p:grpSpPr bwMode="auto">
                    <a:xfrm>
                      <a:off x="6399358" y="3269149"/>
                      <a:ext cx="559121" cy="92788"/>
                      <a:chOff x="6582044" y="2846082"/>
                      <a:chExt cx="559121" cy="92788"/>
                    </a:xfrm>
                  </p:grpSpPr>
                  <p:cxnSp>
                    <p:nvCxnSpPr>
                      <p:cNvPr id="2204" name="Straight Connector 2203"/>
                      <p:cNvCxnSpPr/>
                      <p:nvPr/>
                    </p:nvCxnSpPr>
                    <p:spPr>
                      <a:xfrm flipV="1">
                        <a:off x="7028102" y="2846814"/>
                        <a:ext cx="114024" cy="8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5" name="Straight Connector 2204"/>
                      <p:cNvCxnSpPr/>
                      <p:nvPr/>
                    </p:nvCxnSpPr>
                    <p:spPr>
                      <a:xfrm flipV="1">
                        <a:off x="6582697" y="2934928"/>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049" name="Group 550"/>
                    <p:cNvGrpSpPr/>
                    <p:nvPr/>
                  </p:nvGrpSpPr>
                  <p:grpSpPr bwMode="auto">
                    <a:xfrm>
                      <a:off x="6398878" y="3335013"/>
                      <a:ext cx="559121" cy="92788"/>
                      <a:chOff x="6582044" y="2846082"/>
                      <a:chExt cx="559121" cy="92788"/>
                    </a:xfrm>
                  </p:grpSpPr>
                  <p:cxnSp>
                    <p:nvCxnSpPr>
                      <p:cNvPr id="2202" name="Straight Connector 2201"/>
                      <p:cNvCxnSpPr/>
                      <p:nvPr/>
                    </p:nvCxnSpPr>
                    <p:spPr>
                      <a:xfrm flipV="1">
                        <a:off x="7028582" y="2847037"/>
                        <a:ext cx="114024" cy="88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3" name="Straight Connector 2202"/>
                      <p:cNvCxnSpPr/>
                      <p:nvPr/>
                    </p:nvCxnSpPr>
                    <p:spPr>
                      <a:xfrm flipV="1">
                        <a:off x="6583178" y="2935151"/>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050" name="Group 551"/>
                    <p:cNvGrpSpPr/>
                    <p:nvPr/>
                  </p:nvGrpSpPr>
                  <p:grpSpPr bwMode="auto">
                    <a:xfrm>
                      <a:off x="6398398" y="3400877"/>
                      <a:ext cx="559121" cy="92788"/>
                      <a:chOff x="6582044" y="2846082"/>
                      <a:chExt cx="559121" cy="92788"/>
                    </a:xfrm>
                  </p:grpSpPr>
                  <p:cxnSp>
                    <p:nvCxnSpPr>
                      <p:cNvPr id="2200" name="Straight Connector 2199"/>
                      <p:cNvCxnSpPr/>
                      <p:nvPr/>
                    </p:nvCxnSpPr>
                    <p:spPr>
                      <a:xfrm flipV="1">
                        <a:off x="7029062" y="2845790"/>
                        <a:ext cx="114024" cy="89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1" name="Straight Connector 2200"/>
                      <p:cNvCxnSpPr/>
                      <p:nvPr/>
                    </p:nvCxnSpPr>
                    <p:spPr>
                      <a:xfrm flipV="1">
                        <a:off x="6583658" y="2935372"/>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051" name="Group 552"/>
                    <p:cNvGrpSpPr/>
                    <p:nvPr/>
                  </p:nvGrpSpPr>
                  <p:grpSpPr bwMode="auto">
                    <a:xfrm>
                      <a:off x="6397918" y="3466741"/>
                      <a:ext cx="559121" cy="92788"/>
                      <a:chOff x="6582044" y="2846082"/>
                      <a:chExt cx="559121" cy="92788"/>
                    </a:xfrm>
                  </p:grpSpPr>
                  <p:cxnSp>
                    <p:nvCxnSpPr>
                      <p:cNvPr id="2198" name="Straight Connector 2197"/>
                      <p:cNvCxnSpPr/>
                      <p:nvPr/>
                    </p:nvCxnSpPr>
                    <p:spPr>
                      <a:xfrm flipV="1">
                        <a:off x="7029543" y="2846012"/>
                        <a:ext cx="114024" cy="92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9" name="Straight Connector 2198"/>
                      <p:cNvCxnSpPr/>
                      <p:nvPr/>
                    </p:nvCxnSpPr>
                    <p:spPr>
                      <a:xfrm flipV="1">
                        <a:off x="6584138" y="2938532"/>
                        <a:ext cx="45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052" name="Group 555"/>
                    <p:cNvGrpSpPr/>
                    <p:nvPr/>
                  </p:nvGrpSpPr>
                  <p:grpSpPr bwMode="auto">
                    <a:xfrm>
                      <a:off x="6397438" y="3532605"/>
                      <a:ext cx="559121" cy="92788"/>
                      <a:chOff x="6582044" y="2846082"/>
                      <a:chExt cx="559121" cy="92788"/>
                    </a:xfrm>
                  </p:grpSpPr>
                  <p:cxnSp>
                    <p:nvCxnSpPr>
                      <p:cNvPr id="2196" name="Straight Connector 2195"/>
                      <p:cNvCxnSpPr/>
                      <p:nvPr/>
                    </p:nvCxnSpPr>
                    <p:spPr>
                      <a:xfrm flipV="1">
                        <a:off x="7030021" y="2841828"/>
                        <a:ext cx="114024" cy="96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7" name="Straight Connector 2196"/>
                      <p:cNvCxnSpPr/>
                      <p:nvPr/>
                    </p:nvCxnSpPr>
                    <p:spPr>
                      <a:xfrm flipV="1">
                        <a:off x="6581052" y="2938753"/>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053" name="Group 556"/>
                    <p:cNvGrpSpPr/>
                    <p:nvPr/>
                  </p:nvGrpSpPr>
                  <p:grpSpPr bwMode="auto">
                    <a:xfrm>
                      <a:off x="6396958" y="3598469"/>
                      <a:ext cx="559121" cy="92788"/>
                      <a:chOff x="6582044" y="2846082"/>
                      <a:chExt cx="559121" cy="92788"/>
                    </a:xfrm>
                  </p:grpSpPr>
                  <p:cxnSp>
                    <p:nvCxnSpPr>
                      <p:cNvPr id="2194" name="Straight Connector 2193"/>
                      <p:cNvCxnSpPr/>
                      <p:nvPr/>
                    </p:nvCxnSpPr>
                    <p:spPr>
                      <a:xfrm flipV="1">
                        <a:off x="7030501" y="2842050"/>
                        <a:ext cx="114024" cy="969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5" name="Straight Connector 2194"/>
                      <p:cNvCxnSpPr/>
                      <p:nvPr/>
                    </p:nvCxnSpPr>
                    <p:spPr>
                      <a:xfrm flipV="1">
                        <a:off x="6581532" y="2938976"/>
                        <a:ext cx="4560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054" name="Group 557"/>
                    <p:cNvGrpSpPr/>
                    <p:nvPr/>
                  </p:nvGrpSpPr>
                  <p:grpSpPr bwMode="auto">
                    <a:xfrm>
                      <a:off x="6396478" y="3664333"/>
                      <a:ext cx="559121" cy="92788"/>
                      <a:chOff x="6582044" y="2846082"/>
                      <a:chExt cx="559121" cy="92788"/>
                    </a:xfrm>
                  </p:grpSpPr>
                  <p:cxnSp>
                    <p:nvCxnSpPr>
                      <p:cNvPr id="2192" name="Straight Connector 2191"/>
                      <p:cNvCxnSpPr/>
                      <p:nvPr/>
                    </p:nvCxnSpPr>
                    <p:spPr>
                      <a:xfrm flipV="1">
                        <a:off x="7030982" y="2846679"/>
                        <a:ext cx="114024" cy="92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3" name="Straight Connector 2192"/>
                      <p:cNvCxnSpPr/>
                      <p:nvPr/>
                    </p:nvCxnSpPr>
                    <p:spPr>
                      <a:xfrm flipV="1">
                        <a:off x="6582013" y="2939198"/>
                        <a:ext cx="452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055" name="Group 558"/>
                    <p:cNvGrpSpPr/>
                    <p:nvPr/>
                  </p:nvGrpSpPr>
                  <p:grpSpPr bwMode="auto">
                    <a:xfrm>
                      <a:off x="6395998" y="3730197"/>
                      <a:ext cx="559121" cy="92788"/>
                      <a:chOff x="6582044" y="2846082"/>
                      <a:chExt cx="559121" cy="92788"/>
                    </a:xfrm>
                  </p:grpSpPr>
                  <p:cxnSp>
                    <p:nvCxnSpPr>
                      <p:cNvPr id="2190" name="Straight Connector 2189"/>
                      <p:cNvCxnSpPr/>
                      <p:nvPr/>
                    </p:nvCxnSpPr>
                    <p:spPr>
                      <a:xfrm flipV="1">
                        <a:off x="7031462" y="2845432"/>
                        <a:ext cx="114024" cy="939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1" name="Straight Connector 2190"/>
                      <p:cNvCxnSpPr/>
                      <p:nvPr/>
                    </p:nvCxnSpPr>
                    <p:spPr>
                      <a:xfrm flipV="1">
                        <a:off x="6582493" y="2939420"/>
                        <a:ext cx="4525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152" name="Straight Connector 2151"/>
                  <p:cNvCxnSpPr/>
                  <p:nvPr/>
                </p:nvCxnSpPr>
                <p:spPr bwMode="auto">
                  <a:xfrm flipH="1">
                    <a:off x="6686100" y="4525851"/>
                    <a:ext cx="4462" cy="8557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3" name="Straight Connector 2152"/>
                  <p:cNvCxnSpPr/>
                  <p:nvPr/>
                </p:nvCxnSpPr>
                <p:spPr bwMode="auto">
                  <a:xfrm>
                    <a:off x="6632560" y="4705929"/>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4" name="Straight Connector 2153"/>
                  <p:cNvCxnSpPr/>
                  <p:nvPr/>
                </p:nvCxnSpPr>
                <p:spPr bwMode="auto">
                  <a:xfrm>
                    <a:off x="6631074" y="4771411"/>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5" name="Straight Connector 2154"/>
                  <p:cNvCxnSpPr/>
                  <p:nvPr/>
                </p:nvCxnSpPr>
                <p:spPr bwMode="auto">
                  <a:xfrm>
                    <a:off x="6631074" y="4848799"/>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6" name="Straight Connector 2155"/>
                  <p:cNvCxnSpPr/>
                  <p:nvPr/>
                </p:nvCxnSpPr>
                <p:spPr bwMode="auto">
                  <a:xfrm>
                    <a:off x="6629586" y="4914282"/>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7" name="Straight Connector 2156"/>
                  <p:cNvCxnSpPr/>
                  <p:nvPr/>
                </p:nvCxnSpPr>
                <p:spPr bwMode="auto">
                  <a:xfrm>
                    <a:off x="6628099" y="4976788"/>
                    <a:ext cx="609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8" name="Straight Connector 2157"/>
                  <p:cNvCxnSpPr/>
                  <p:nvPr/>
                </p:nvCxnSpPr>
                <p:spPr bwMode="auto">
                  <a:xfrm>
                    <a:off x="6628099" y="5045247"/>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9" name="Straight Connector 2158"/>
                  <p:cNvCxnSpPr/>
                  <p:nvPr/>
                </p:nvCxnSpPr>
                <p:spPr bwMode="auto">
                  <a:xfrm>
                    <a:off x="6626611" y="5113706"/>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0" name="Straight Connector 2159"/>
                  <p:cNvCxnSpPr/>
                  <p:nvPr/>
                </p:nvCxnSpPr>
                <p:spPr bwMode="auto">
                  <a:xfrm>
                    <a:off x="6629586" y="5183652"/>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1" name="Straight Connector 2160"/>
                  <p:cNvCxnSpPr/>
                  <p:nvPr/>
                </p:nvCxnSpPr>
                <p:spPr bwMode="auto">
                  <a:xfrm>
                    <a:off x="6631074" y="5252111"/>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2" name="Straight Connector 2161"/>
                  <p:cNvCxnSpPr/>
                  <p:nvPr/>
                </p:nvCxnSpPr>
                <p:spPr bwMode="auto">
                  <a:xfrm>
                    <a:off x="6631074" y="5322059"/>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3" name="Straight Connector 2162"/>
                  <p:cNvCxnSpPr/>
                  <p:nvPr/>
                </p:nvCxnSpPr>
                <p:spPr bwMode="auto">
                  <a:xfrm>
                    <a:off x="6632560" y="5387541"/>
                    <a:ext cx="594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4" name="Straight Connector 2163"/>
                  <p:cNvCxnSpPr/>
                  <p:nvPr/>
                </p:nvCxnSpPr>
                <p:spPr bwMode="auto">
                  <a:xfrm flipH="1">
                    <a:off x="6632560" y="4531804"/>
                    <a:ext cx="5948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4031" name="Group 2164"/>
                  <p:cNvGrpSpPr/>
                  <p:nvPr/>
                </p:nvGrpSpPr>
                <p:grpSpPr bwMode="auto">
                  <a:xfrm>
                    <a:off x="6434171" y="4488570"/>
                    <a:ext cx="224203" cy="179034"/>
                    <a:chOff x="3668110" y="2448910"/>
                    <a:chExt cx="3794234" cy="2165130"/>
                  </a:xfrm>
                </p:grpSpPr>
                <p:sp>
                  <p:nvSpPr>
                    <p:cNvPr id="2166" name="Rectangle 2165"/>
                    <p:cNvSpPr/>
                    <p:nvPr/>
                  </p:nvSpPr>
                  <p:spPr>
                    <a:xfrm>
                      <a:off x="3678066" y="3745675"/>
                      <a:ext cx="3775304" cy="86389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167" name="Freeform 2166"/>
                    <p:cNvSpPr/>
                    <p:nvPr/>
                  </p:nvSpPr>
                  <p:spPr>
                    <a:xfrm>
                      <a:off x="3678066" y="2449828"/>
                      <a:ext cx="3800465" cy="1313839"/>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4034" name="Group 2167"/>
                    <p:cNvGrpSpPr/>
                    <p:nvPr/>
                  </p:nvGrpSpPr>
                  <p:grpSpPr bwMode="auto">
                    <a:xfrm>
                      <a:off x="3941378" y="2603243"/>
                      <a:ext cx="3202061" cy="1066110"/>
                      <a:chOff x="7939341" y="3037317"/>
                      <a:chExt cx="897649" cy="353919"/>
                    </a:xfrm>
                  </p:grpSpPr>
                  <p:sp>
                    <p:nvSpPr>
                      <p:cNvPr id="2169" name="Freeform 2168"/>
                      <p:cNvSpPr/>
                      <p:nvPr/>
                    </p:nvSpPr>
                    <p:spPr>
                      <a:xfrm>
                        <a:off x="7971359" y="3040159"/>
                        <a:ext cx="846679" cy="197170"/>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170" name="Freeform 2169"/>
                      <p:cNvSpPr/>
                      <p:nvPr/>
                    </p:nvSpPr>
                    <p:spPr>
                      <a:xfrm>
                        <a:off x="8521701" y="3207453"/>
                        <a:ext cx="317507" cy="173271"/>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171" name="Freeform 2170"/>
                      <p:cNvSpPr/>
                      <p:nvPr/>
                    </p:nvSpPr>
                    <p:spPr>
                      <a:xfrm>
                        <a:off x="7943137" y="3207453"/>
                        <a:ext cx="310449" cy="16729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172" name="Freeform 2171"/>
                      <p:cNvSpPr/>
                      <p:nvPr/>
                    </p:nvSpPr>
                    <p:spPr>
                      <a:xfrm>
                        <a:off x="8048974" y="3123806"/>
                        <a:ext cx="677343" cy="268868"/>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sp>
              <p:nvSpPr>
                <p:cNvPr id="2274" name="TextBox 2273"/>
                <p:cNvSpPr txBox="1"/>
                <p:nvPr/>
              </p:nvSpPr>
              <p:spPr>
                <a:xfrm>
                  <a:off x="7175212" y="4021841"/>
                  <a:ext cx="313805" cy="331877"/>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sz="1700"/>
                    <a:t>…</a:t>
                  </a:r>
                  <a:endParaRPr lang="en-US" sz="1700"/>
                </a:p>
              </p:txBody>
            </p:sp>
          </p:grpSp>
          <p:sp>
            <p:nvSpPr>
              <p:cNvPr id="2275" name="TextBox 2274"/>
              <p:cNvSpPr txBox="1"/>
              <p:nvPr/>
            </p:nvSpPr>
            <p:spPr>
              <a:xfrm>
                <a:off x="7270395" y="4828466"/>
                <a:ext cx="315293" cy="331877"/>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sz="1700"/>
                  <a:t>…</a:t>
                </a:r>
                <a:endParaRPr lang="en-US" sz="1700"/>
              </a:p>
            </p:txBody>
          </p:sp>
        </p:grpSp>
      </p:grpSp>
      <p:grpSp>
        <p:nvGrpSpPr>
          <p:cNvPr id="3050" name="Group 3049"/>
          <p:cNvGrpSpPr/>
          <p:nvPr/>
        </p:nvGrpSpPr>
        <p:grpSpPr bwMode="auto">
          <a:xfrm>
            <a:off x="1085850" y="3992563"/>
            <a:ext cx="4699000" cy="1057275"/>
            <a:chOff x="788896" y="6230880"/>
            <a:chExt cx="4405604" cy="990932"/>
          </a:xfrm>
        </p:grpSpPr>
        <p:grpSp>
          <p:nvGrpSpPr>
            <p:cNvPr id="93965" name="Group 3018"/>
            <p:cNvGrpSpPr/>
            <p:nvPr/>
          </p:nvGrpSpPr>
          <p:grpSpPr bwMode="auto">
            <a:xfrm>
              <a:off x="1244508" y="6689164"/>
              <a:ext cx="3949992" cy="532648"/>
              <a:chOff x="1432767" y="3085352"/>
              <a:chExt cx="3949992" cy="532648"/>
            </a:xfrm>
          </p:grpSpPr>
          <p:cxnSp>
            <p:nvCxnSpPr>
              <p:cNvPr id="2054" name="Straight Connector 2053"/>
              <p:cNvCxnSpPr/>
              <p:nvPr/>
            </p:nvCxnSpPr>
            <p:spPr bwMode="auto">
              <a:xfrm>
                <a:off x="3264795" y="3086824"/>
                <a:ext cx="1268100" cy="517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auto">
              <a:xfrm flipH="1">
                <a:off x="1432599" y="3085337"/>
                <a:ext cx="1489" cy="5148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auto">
              <a:xfrm flipH="1">
                <a:off x="3010282" y="3094264"/>
                <a:ext cx="0" cy="5148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auto">
              <a:xfrm flipH="1">
                <a:off x="4587964" y="3086824"/>
                <a:ext cx="1489" cy="513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flipH="1">
                <a:off x="1502553" y="3091289"/>
                <a:ext cx="1269587" cy="5192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flipH="1">
                <a:off x="3050468" y="3091289"/>
                <a:ext cx="1416938" cy="5267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auto">
              <a:xfrm flipH="1">
                <a:off x="4779966" y="3339765"/>
                <a:ext cx="565584" cy="25294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auto">
              <a:xfrm flipH="1">
                <a:off x="1632042" y="3086824"/>
                <a:ext cx="2609130" cy="473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auto">
              <a:xfrm flipH="1">
                <a:off x="3230562" y="3253468"/>
                <a:ext cx="2052476" cy="33477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253" idx="3"/>
              </p:cNvCxnSpPr>
              <p:nvPr/>
            </p:nvCxnSpPr>
            <p:spPr bwMode="auto">
              <a:xfrm flipH="1">
                <a:off x="1803206" y="3147828"/>
                <a:ext cx="3530437" cy="40768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auto">
              <a:xfrm>
                <a:off x="1444506" y="3092776"/>
                <a:ext cx="1552381" cy="517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auto">
              <a:xfrm>
                <a:off x="1584414" y="3086824"/>
                <a:ext cx="3015457" cy="5252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auto">
              <a:xfrm>
                <a:off x="1649903" y="3086824"/>
                <a:ext cx="3683740" cy="48356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auto">
              <a:xfrm flipH="1" flipV="1">
                <a:off x="4665360" y="3086824"/>
                <a:ext cx="674236" cy="20384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58" name="Straight Connector 2057"/>
              <p:cNvCxnSpPr/>
              <p:nvPr/>
            </p:nvCxnSpPr>
            <p:spPr bwMode="auto">
              <a:xfrm>
                <a:off x="3419587" y="3086824"/>
                <a:ext cx="1963172" cy="3660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93966" name="Group 1266"/>
            <p:cNvGrpSpPr/>
            <p:nvPr/>
          </p:nvGrpSpPr>
          <p:grpSpPr bwMode="auto">
            <a:xfrm>
              <a:off x="788896" y="6230951"/>
              <a:ext cx="914400" cy="479686"/>
              <a:chOff x="3668110" y="2448910"/>
              <a:chExt cx="3794234" cy="2165130"/>
            </a:xfrm>
          </p:grpSpPr>
          <p:sp>
            <p:nvSpPr>
              <p:cNvPr id="1268" name="Rectangle 1267"/>
              <p:cNvSpPr/>
              <p:nvPr/>
            </p:nvSpPr>
            <p:spPr>
              <a:xfrm>
                <a:off x="3668110" y="3738019"/>
                <a:ext cx="3779665" cy="87305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269" name="Freeform 1268"/>
              <p:cNvSpPr/>
              <p:nvPr/>
            </p:nvSpPr>
            <p:spPr>
              <a:xfrm>
                <a:off x="3680462" y="2448588"/>
                <a:ext cx="3779665" cy="1323007"/>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985" name="Group 1269"/>
              <p:cNvGrpSpPr/>
              <p:nvPr/>
            </p:nvGrpSpPr>
            <p:grpSpPr bwMode="auto">
              <a:xfrm>
                <a:off x="3941378" y="2603243"/>
                <a:ext cx="3202061" cy="1066110"/>
                <a:chOff x="7939341" y="3037317"/>
                <a:chExt cx="897649" cy="353919"/>
              </a:xfrm>
            </p:grpSpPr>
            <p:sp>
              <p:nvSpPr>
                <p:cNvPr id="1271" name="Freeform 1270"/>
                <p:cNvSpPr/>
                <p:nvPr/>
              </p:nvSpPr>
              <p:spPr>
                <a:xfrm>
                  <a:off x="7963151" y="3037252"/>
                  <a:ext cx="848350" cy="19842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72" name="Freeform 1271"/>
                <p:cNvSpPr/>
                <p:nvPr/>
              </p:nvSpPr>
              <p:spPr>
                <a:xfrm>
                  <a:off x="8518907" y="3206691"/>
                  <a:ext cx="316832" cy="1716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73" name="Freeform 1272"/>
                <p:cNvSpPr/>
                <p:nvPr/>
              </p:nvSpPr>
              <p:spPr>
                <a:xfrm>
                  <a:off x="7938912" y="3206691"/>
                  <a:ext cx="311639" cy="16943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74" name="Freeform 1273"/>
                <p:cNvSpPr/>
                <p:nvPr/>
              </p:nvSpPr>
              <p:spPr>
                <a:xfrm>
                  <a:off x="8046255" y="3124202"/>
                  <a:ext cx="676949" cy="26753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3967" name="Group 2036"/>
            <p:cNvGrpSpPr/>
            <p:nvPr/>
          </p:nvGrpSpPr>
          <p:grpSpPr bwMode="auto">
            <a:xfrm>
              <a:off x="2375579" y="6230880"/>
              <a:ext cx="914400" cy="479686"/>
              <a:chOff x="3668110" y="2448910"/>
              <a:chExt cx="3794234" cy="2165130"/>
            </a:xfrm>
          </p:grpSpPr>
          <p:sp>
            <p:nvSpPr>
              <p:cNvPr id="2038" name="Rectangle 2037"/>
              <p:cNvSpPr/>
              <p:nvPr/>
            </p:nvSpPr>
            <p:spPr>
              <a:xfrm>
                <a:off x="3667818" y="3738340"/>
                <a:ext cx="3779665" cy="87305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039" name="Freeform 2038"/>
              <p:cNvSpPr/>
              <p:nvPr/>
            </p:nvSpPr>
            <p:spPr>
              <a:xfrm>
                <a:off x="3680170" y="2448910"/>
                <a:ext cx="3779665" cy="1323007"/>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978" name="Group 2039"/>
              <p:cNvGrpSpPr/>
              <p:nvPr/>
            </p:nvGrpSpPr>
            <p:grpSpPr bwMode="auto">
              <a:xfrm>
                <a:off x="3941378" y="2603243"/>
                <a:ext cx="3202061" cy="1066110"/>
                <a:chOff x="7939341" y="3037317"/>
                <a:chExt cx="897649" cy="353919"/>
              </a:xfrm>
            </p:grpSpPr>
            <p:sp>
              <p:nvSpPr>
                <p:cNvPr id="2041" name="Freeform 2040"/>
                <p:cNvSpPr/>
                <p:nvPr/>
              </p:nvSpPr>
              <p:spPr>
                <a:xfrm>
                  <a:off x="7963069" y="3037359"/>
                  <a:ext cx="848350" cy="19842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042" name="Freeform 2041"/>
                <p:cNvSpPr/>
                <p:nvPr/>
              </p:nvSpPr>
              <p:spPr>
                <a:xfrm>
                  <a:off x="8518825" y="3206797"/>
                  <a:ext cx="316832" cy="1716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043" name="Freeform 2042"/>
                <p:cNvSpPr/>
                <p:nvPr/>
              </p:nvSpPr>
              <p:spPr>
                <a:xfrm>
                  <a:off x="7938831" y="3206797"/>
                  <a:ext cx="311639" cy="16943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044" name="Freeform 2043"/>
                <p:cNvSpPr/>
                <p:nvPr/>
              </p:nvSpPr>
              <p:spPr>
                <a:xfrm>
                  <a:off x="8046173" y="3124308"/>
                  <a:ext cx="676949" cy="26753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3968" name="Group 2044"/>
            <p:cNvGrpSpPr/>
            <p:nvPr/>
          </p:nvGrpSpPr>
          <p:grpSpPr bwMode="auto">
            <a:xfrm>
              <a:off x="3946379" y="6235680"/>
              <a:ext cx="914400" cy="479686"/>
              <a:chOff x="3668110" y="2448910"/>
              <a:chExt cx="3794234" cy="2165130"/>
            </a:xfrm>
          </p:grpSpPr>
          <p:sp>
            <p:nvSpPr>
              <p:cNvPr id="2046" name="Rectangle 2045"/>
              <p:cNvSpPr/>
              <p:nvPr/>
            </p:nvSpPr>
            <p:spPr>
              <a:xfrm>
                <a:off x="3665500" y="3743539"/>
                <a:ext cx="3785839" cy="87305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047" name="Freeform 2046"/>
              <p:cNvSpPr/>
              <p:nvPr/>
            </p:nvSpPr>
            <p:spPr>
              <a:xfrm>
                <a:off x="3677851" y="2447391"/>
                <a:ext cx="3785839" cy="1329725"/>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971" name="Group 2047"/>
              <p:cNvGrpSpPr/>
              <p:nvPr/>
            </p:nvGrpSpPr>
            <p:grpSpPr bwMode="auto">
              <a:xfrm>
                <a:off x="3941378" y="2603243"/>
                <a:ext cx="3202061" cy="1066110"/>
                <a:chOff x="7939341" y="3037317"/>
                <a:chExt cx="897649" cy="353919"/>
              </a:xfrm>
            </p:grpSpPr>
            <p:sp>
              <p:nvSpPr>
                <p:cNvPr id="2049" name="Freeform 2048"/>
                <p:cNvSpPr/>
                <p:nvPr/>
              </p:nvSpPr>
              <p:spPr>
                <a:xfrm>
                  <a:off x="7962419" y="3036856"/>
                  <a:ext cx="850080" cy="198421"/>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050" name="Freeform 2049"/>
                <p:cNvSpPr/>
                <p:nvPr/>
              </p:nvSpPr>
              <p:spPr>
                <a:xfrm>
                  <a:off x="8519906" y="3206295"/>
                  <a:ext cx="316832" cy="171667"/>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051" name="Freeform 2050"/>
                <p:cNvSpPr/>
                <p:nvPr/>
              </p:nvSpPr>
              <p:spPr>
                <a:xfrm>
                  <a:off x="7938181" y="3206295"/>
                  <a:ext cx="311639" cy="16943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052" name="Freeform 2051"/>
                <p:cNvSpPr/>
                <p:nvPr/>
              </p:nvSpPr>
              <p:spPr>
                <a:xfrm>
                  <a:off x="8045523" y="3123804"/>
                  <a:ext cx="678680" cy="26753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3021" name="Group 3020"/>
          <p:cNvGrpSpPr/>
          <p:nvPr/>
        </p:nvGrpSpPr>
        <p:grpSpPr bwMode="auto">
          <a:xfrm>
            <a:off x="669925" y="5006975"/>
            <a:ext cx="4938713" cy="2063750"/>
            <a:chOff x="628478" y="3550503"/>
            <a:chExt cx="4630262" cy="1935897"/>
          </a:xfrm>
        </p:grpSpPr>
        <p:grpSp>
          <p:nvGrpSpPr>
            <p:cNvPr id="93200" name="Group 2521"/>
            <p:cNvGrpSpPr/>
            <p:nvPr/>
          </p:nvGrpSpPr>
          <p:grpSpPr bwMode="auto">
            <a:xfrm>
              <a:off x="3833361" y="3951330"/>
              <a:ext cx="1425379" cy="1535070"/>
              <a:chOff x="6576561" y="4111039"/>
              <a:chExt cx="1425379" cy="1535070"/>
            </a:xfrm>
          </p:grpSpPr>
          <p:cxnSp>
            <p:nvCxnSpPr>
              <p:cNvPr id="2276" name="Straight Connector 2275"/>
              <p:cNvCxnSpPr>
                <a:endCxn id="2298" idx="4"/>
              </p:cNvCxnSpPr>
              <p:nvPr/>
            </p:nvCxnSpPr>
            <p:spPr bwMode="auto">
              <a:xfrm flipH="1">
                <a:off x="6695167" y="4110794"/>
                <a:ext cx="437575" cy="592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7" name="Straight Connector 2276"/>
              <p:cNvCxnSpPr>
                <a:endCxn id="2362" idx="2"/>
              </p:cNvCxnSpPr>
              <p:nvPr/>
            </p:nvCxnSpPr>
            <p:spPr bwMode="auto">
              <a:xfrm flipH="1">
                <a:off x="7004744" y="4119729"/>
                <a:ext cx="264927" cy="586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8" name="Straight Connector 2277"/>
              <p:cNvCxnSpPr>
                <a:endCxn id="2479" idx="4"/>
              </p:cNvCxnSpPr>
              <p:nvPr/>
            </p:nvCxnSpPr>
            <p:spPr bwMode="auto">
              <a:xfrm>
                <a:off x="7539062" y="4149512"/>
                <a:ext cx="315531" cy="553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722" name="Group 2278"/>
              <p:cNvGrpSpPr/>
              <p:nvPr/>
            </p:nvGrpSpPr>
            <p:grpSpPr bwMode="auto">
              <a:xfrm>
                <a:off x="6576561" y="4640970"/>
                <a:ext cx="267360" cy="997195"/>
                <a:chOff x="6424161" y="4488570"/>
                <a:chExt cx="267360" cy="997195"/>
              </a:xfrm>
            </p:grpSpPr>
            <p:grpSp>
              <p:nvGrpSpPr>
                <p:cNvPr id="93906" name="Group 506"/>
                <p:cNvGrpSpPr/>
                <p:nvPr/>
              </p:nvGrpSpPr>
              <p:grpSpPr bwMode="auto">
                <a:xfrm>
                  <a:off x="6424161" y="4637077"/>
                  <a:ext cx="235570" cy="848688"/>
                  <a:chOff x="6395998" y="3062424"/>
                  <a:chExt cx="564403" cy="837478"/>
                </a:xfrm>
              </p:grpSpPr>
              <p:sp>
                <p:nvSpPr>
                  <p:cNvPr id="2302" name="Rectangle 2301"/>
                  <p:cNvSpPr/>
                  <p:nvPr/>
                </p:nvSpPr>
                <p:spPr>
                  <a:xfrm>
                    <a:off x="6509001" y="3062790"/>
                    <a:ext cx="449311" cy="74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303" name="Straight Connector 2302"/>
                  <p:cNvCxnSpPr/>
                  <p:nvPr/>
                </p:nvCxnSpPr>
                <p:spPr>
                  <a:xfrm flipV="1">
                    <a:off x="6847766" y="3062790"/>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4" name="Rectangle 2303"/>
                  <p:cNvSpPr/>
                  <p:nvPr/>
                </p:nvSpPr>
                <p:spPr>
                  <a:xfrm>
                    <a:off x="6476907" y="3071607"/>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305" name="Straight Connector 2304"/>
                  <p:cNvCxnSpPr/>
                  <p:nvPr/>
                </p:nvCxnSpPr>
                <p:spPr>
                  <a:xfrm flipV="1">
                    <a:off x="6394891" y="3062790"/>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06" name="Rectangle 2305"/>
                  <p:cNvSpPr/>
                  <p:nvPr/>
                </p:nvSpPr>
                <p:spPr>
                  <a:xfrm>
                    <a:off x="6819238" y="3703484"/>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307" name="Rectangle 2306"/>
                  <p:cNvSpPr/>
                  <p:nvPr/>
                </p:nvSpPr>
                <p:spPr>
                  <a:xfrm>
                    <a:off x="6405587" y="3158306"/>
                    <a:ext cx="445746" cy="74208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308" name="Straight Connector 2307"/>
                  <p:cNvCxnSpPr/>
                  <p:nvPr/>
                </p:nvCxnSpPr>
                <p:spPr>
                  <a:xfrm flipV="1">
                    <a:off x="6847766" y="3804878"/>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935" name="Group 544"/>
                  <p:cNvGrpSpPr/>
                  <p:nvPr/>
                </p:nvGrpSpPr>
                <p:grpSpPr bwMode="auto">
                  <a:xfrm>
                    <a:off x="6400318" y="3137421"/>
                    <a:ext cx="559121" cy="92788"/>
                    <a:chOff x="6582044" y="2846082"/>
                    <a:chExt cx="559121" cy="92788"/>
                  </a:xfrm>
                </p:grpSpPr>
                <p:cxnSp>
                  <p:nvCxnSpPr>
                    <p:cNvPr id="2337" name="Straight Connector 2336"/>
                    <p:cNvCxnSpPr/>
                    <p:nvPr/>
                  </p:nvCxnSpPr>
                  <p:spPr>
                    <a:xfrm flipV="1">
                      <a:off x="7029492" y="2846394"/>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8" name="Straight Connector 2337"/>
                    <p:cNvCxnSpPr/>
                    <p:nvPr/>
                  </p:nvCxnSpPr>
                  <p:spPr>
                    <a:xfrm flipV="1">
                      <a:off x="6580182" y="2938972"/>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936" name="Group 547"/>
                  <p:cNvGrpSpPr/>
                  <p:nvPr/>
                </p:nvGrpSpPr>
                <p:grpSpPr bwMode="auto">
                  <a:xfrm>
                    <a:off x="6399838" y="3203285"/>
                    <a:ext cx="559121" cy="92788"/>
                    <a:chOff x="6582044" y="2846082"/>
                    <a:chExt cx="559121" cy="92788"/>
                  </a:xfrm>
                </p:grpSpPr>
                <p:cxnSp>
                  <p:nvCxnSpPr>
                    <p:cNvPr id="2335" name="Straight Connector 2334"/>
                    <p:cNvCxnSpPr/>
                    <p:nvPr/>
                  </p:nvCxnSpPr>
                  <p:spPr>
                    <a:xfrm flipV="1">
                      <a:off x="7029972" y="2846657"/>
                      <a:ext cx="121242"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6" name="Straight Connector 2335"/>
                    <p:cNvCxnSpPr/>
                    <p:nvPr/>
                  </p:nvCxnSpPr>
                  <p:spPr>
                    <a:xfrm flipV="1">
                      <a:off x="6580663" y="2934826"/>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937" name="Group 549"/>
                  <p:cNvGrpSpPr/>
                  <p:nvPr/>
                </p:nvGrpSpPr>
                <p:grpSpPr bwMode="auto">
                  <a:xfrm>
                    <a:off x="6399358" y="3269149"/>
                    <a:ext cx="559121" cy="92788"/>
                    <a:chOff x="6582044" y="2846082"/>
                    <a:chExt cx="559121" cy="92788"/>
                  </a:xfrm>
                </p:grpSpPr>
                <p:cxnSp>
                  <p:nvCxnSpPr>
                    <p:cNvPr id="2333" name="Straight Connector 2332"/>
                    <p:cNvCxnSpPr/>
                    <p:nvPr/>
                  </p:nvCxnSpPr>
                  <p:spPr>
                    <a:xfrm flipV="1">
                      <a:off x="7026886" y="2846919"/>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4" name="Straight Connector 2333"/>
                    <p:cNvCxnSpPr/>
                    <p:nvPr/>
                  </p:nvCxnSpPr>
                  <p:spPr>
                    <a:xfrm flipV="1">
                      <a:off x="6581141" y="2935088"/>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938" name="Group 550"/>
                  <p:cNvGrpSpPr/>
                  <p:nvPr/>
                </p:nvGrpSpPr>
                <p:grpSpPr bwMode="auto">
                  <a:xfrm>
                    <a:off x="6398878" y="3335013"/>
                    <a:ext cx="559121" cy="92788"/>
                    <a:chOff x="6582044" y="2846082"/>
                    <a:chExt cx="559121" cy="92788"/>
                  </a:xfrm>
                </p:grpSpPr>
                <p:cxnSp>
                  <p:nvCxnSpPr>
                    <p:cNvPr id="2331" name="Straight Connector 2330"/>
                    <p:cNvCxnSpPr/>
                    <p:nvPr/>
                  </p:nvCxnSpPr>
                  <p:spPr>
                    <a:xfrm flipV="1">
                      <a:off x="7027367" y="2847183"/>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2" name="Straight Connector 2331"/>
                    <p:cNvCxnSpPr/>
                    <p:nvPr/>
                  </p:nvCxnSpPr>
                  <p:spPr>
                    <a:xfrm flipV="1">
                      <a:off x="6581622" y="2935352"/>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939" name="Group 551"/>
                  <p:cNvGrpSpPr/>
                  <p:nvPr/>
                </p:nvGrpSpPr>
                <p:grpSpPr bwMode="auto">
                  <a:xfrm>
                    <a:off x="6398398" y="3400877"/>
                    <a:ext cx="559121" cy="92788"/>
                    <a:chOff x="6582044" y="2846082"/>
                    <a:chExt cx="559121" cy="92788"/>
                  </a:xfrm>
                </p:grpSpPr>
                <p:cxnSp>
                  <p:nvCxnSpPr>
                    <p:cNvPr id="2329" name="Straight Connector 2328"/>
                    <p:cNvCxnSpPr/>
                    <p:nvPr/>
                  </p:nvCxnSpPr>
                  <p:spPr>
                    <a:xfrm flipV="1">
                      <a:off x="7027847" y="2845976"/>
                      <a:ext cx="114110" cy="89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0" name="Straight Connector 2329"/>
                    <p:cNvCxnSpPr/>
                    <p:nvPr/>
                  </p:nvCxnSpPr>
                  <p:spPr>
                    <a:xfrm flipV="1">
                      <a:off x="6582102" y="2935614"/>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940" name="Group 552"/>
                  <p:cNvGrpSpPr/>
                  <p:nvPr/>
                </p:nvGrpSpPr>
                <p:grpSpPr bwMode="auto">
                  <a:xfrm>
                    <a:off x="6397918" y="3466741"/>
                    <a:ext cx="559121" cy="92788"/>
                    <a:chOff x="6582044" y="2846082"/>
                    <a:chExt cx="559121" cy="92788"/>
                  </a:xfrm>
                </p:grpSpPr>
                <p:cxnSp>
                  <p:nvCxnSpPr>
                    <p:cNvPr id="2327" name="Straight Connector 2326"/>
                    <p:cNvCxnSpPr/>
                    <p:nvPr/>
                  </p:nvCxnSpPr>
                  <p:spPr>
                    <a:xfrm flipV="1">
                      <a:off x="7028326" y="2846238"/>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8" name="Straight Connector 2327"/>
                    <p:cNvCxnSpPr/>
                    <p:nvPr/>
                  </p:nvCxnSpPr>
                  <p:spPr>
                    <a:xfrm flipV="1">
                      <a:off x="6582581" y="2938815"/>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941" name="Group 555"/>
                  <p:cNvGrpSpPr/>
                  <p:nvPr/>
                </p:nvGrpSpPr>
                <p:grpSpPr bwMode="auto">
                  <a:xfrm>
                    <a:off x="6397438" y="3532605"/>
                    <a:ext cx="559121" cy="92788"/>
                    <a:chOff x="6582044" y="2846082"/>
                    <a:chExt cx="559121" cy="92788"/>
                  </a:xfrm>
                </p:grpSpPr>
                <p:cxnSp>
                  <p:nvCxnSpPr>
                    <p:cNvPr id="2325" name="Straight Connector 2324"/>
                    <p:cNvCxnSpPr/>
                    <p:nvPr/>
                  </p:nvCxnSpPr>
                  <p:spPr>
                    <a:xfrm flipV="1">
                      <a:off x="7028807" y="2842092"/>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6" name="Straight Connector 2325"/>
                    <p:cNvCxnSpPr/>
                    <p:nvPr/>
                  </p:nvCxnSpPr>
                  <p:spPr>
                    <a:xfrm flipV="1">
                      <a:off x="6579497" y="2939078"/>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942" name="Group 556"/>
                  <p:cNvGrpSpPr/>
                  <p:nvPr/>
                </p:nvGrpSpPr>
                <p:grpSpPr bwMode="auto">
                  <a:xfrm>
                    <a:off x="6396958" y="3598469"/>
                    <a:ext cx="559121" cy="92788"/>
                    <a:chOff x="6582044" y="2846082"/>
                    <a:chExt cx="559121" cy="92788"/>
                  </a:xfrm>
                </p:grpSpPr>
                <p:cxnSp>
                  <p:nvCxnSpPr>
                    <p:cNvPr id="2323" name="Straight Connector 2322"/>
                    <p:cNvCxnSpPr/>
                    <p:nvPr/>
                  </p:nvCxnSpPr>
                  <p:spPr>
                    <a:xfrm flipV="1">
                      <a:off x="7029287" y="2842355"/>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4" name="Straight Connector 2323"/>
                    <p:cNvCxnSpPr/>
                    <p:nvPr/>
                  </p:nvCxnSpPr>
                  <p:spPr>
                    <a:xfrm flipV="1">
                      <a:off x="6579977" y="2939341"/>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943" name="Group 557"/>
                  <p:cNvGrpSpPr/>
                  <p:nvPr/>
                </p:nvGrpSpPr>
                <p:grpSpPr bwMode="auto">
                  <a:xfrm>
                    <a:off x="6396478" y="3664333"/>
                    <a:ext cx="559121" cy="92788"/>
                    <a:chOff x="6582044" y="2846082"/>
                    <a:chExt cx="559121" cy="92788"/>
                  </a:xfrm>
                </p:grpSpPr>
                <p:cxnSp>
                  <p:nvCxnSpPr>
                    <p:cNvPr id="2321" name="Straight Connector 2320"/>
                    <p:cNvCxnSpPr/>
                    <p:nvPr/>
                  </p:nvCxnSpPr>
                  <p:spPr>
                    <a:xfrm flipV="1">
                      <a:off x="7029766" y="2847026"/>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2" name="Straight Connector 2321"/>
                    <p:cNvCxnSpPr/>
                    <p:nvPr/>
                  </p:nvCxnSpPr>
                  <p:spPr>
                    <a:xfrm flipV="1">
                      <a:off x="6580456" y="2939603"/>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944" name="Group 558"/>
                  <p:cNvGrpSpPr/>
                  <p:nvPr/>
                </p:nvGrpSpPr>
                <p:grpSpPr bwMode="auto">
                  <a:xfrm>
                    <a:off x="6395998" y="3730197"/>
                    <a:ext cx="559121" cy="92788"/>
                    <a:chOff x="6582044" y="2846082"/>
                    <a:chExt cx="559121" cy="92788"/>
                  </a:xfrm>
                </p:grpSpPr>
                <p:cxnSp>
                  <p:nvCxnSpPr>
                    <p:cNvPr id="2319" name="Straight Connector 2318"/>
                    <p:cNvCxnSpPr/>
                    <p:nvPr/>
                  </p:nvCxnSpPr>
                  <p:spPr>
                    <a:xfrm flipV="1">
                      <a:off x="7030246" y="2845819"/>
                      <a:ext cx="114110" cy="9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0" name="Straight Connector 2319"/>
                    <p:cNvCxnSpPr/>
                    <p:nvPr/>
                  </p:nvCxnSpPr>
                  <p:spPr>
                    <a:xfrm flipV="1">
                      <a:off x="6580937" y="2939866"/>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281" name="Straight Connector 2280"/>
                <p:cNvCxnSpPr/>
                <p:nvPr/>
              </p:nvCxnSpPr>
              <p:spPr bwMode="auto">
                <a:xfrm flipH="1">
                  <a:off x="6685649" y="4525761"/>
                  <a:ext cx="4465" cy="856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2" name="Straight Connector 2281"/>
                <p:cNvCxnSpPr/>
                <p:nvPr/>
              </p:nvCxnSpPr>
              <p:spPr bwMode="auto">
                <a:xfrm>
                  <a:off x="6632068" y="4705949"/>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3" name="Straight Connector 2282"/>
                <p:cNvCxnSpPr/>
                <p:nvPr/>
              </p:nvCxnSpPr>
              <p:spPr bwMode="auto">
                <a:xfrm>
                  <a:off x="6630580" y="477147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4" name="Straight Connector 2283"/>
                <p:cNvCxnSpPr/>
                <p:nvPr/>
              </p:nvCxnSpPr>
              <p:spPr bwMode="auto">
                <a:xfrm>
                  <a:off x="6630580" y="484890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5" name="Straight Connector 2284"/>
                <p:cNvCxnSpPr/>
                <p:nvPr/>
              </p:nvCxnSpPr>
              <p:spPr bwMode="auto">
                <a:xfrm>
                  <a:off x="6629092" y="491443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6" name="Straight Connector 2285"/>
                <p:cNvCxnSpPr/>
                <p:nvPr/>
              </p:nvCxnSpPr>
              <p:spPr bwMode="auto">
                <a:xfrm>
                  <a:off x="6627603" y="4976974"/>
                  <a:ext cx="610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7" name="Straight Connector 2286"/>
                <p:cNvCxnSpPr/>
                <p:nvPr/>
              </p:nvCxnSpPr>
              <p:spPr bwMode="auto">
                <a:xfrm>
                  <a:off x="6627603" y="5045475"/>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8" name="Straight Connector 2287"/>
                <p:cNvCxnSpPr/>
                <p:nvPr/>
              </p:nvCxnSpPr>
              <p:spPr bwMode="auto">
                <a:xfrm>
                  <a:off x="6626115" y="511397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9" name="Straight Connector 2288"/>
                <p:cNvCxnSpPr/>
                <p:nvPr/>
              </p:nvCxnSpPr>
              <p:spPr bwMode="auto">
                <a:xfrm>
                  <a:off x="6629092" y="518396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0" name="Straight Connector 2289"/>
                <p:cNvCxnSpPr/>
                <p:nvPr/>
              </p:nvCxnSpPr>
              <p:spPr bwMode="auto">
                <a:xfrm>
                  <a:off x="6630580" y="525246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1" name="Straight Connector 2290"/>
                <p:cNvCxnSpPr/>
                <p:nvPr/>
              </p:nvCxnSpPr>
              <p:spPr bwMode="auto">
                <a:xfrm>
                  <a:off x="6630580" y="532245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2" name="Straight Connector 2291"/>
                <p:cNvCxnSpPr/>
                <p:nvPr/>
              </p:nvCxnSpPr>
              <p:spPr bwMode="auto">
                <a:xfrm>
                  <a:off x="6632068" y="538798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3" name="Straight Connector 2292"/>
                <p:cNvCxnSpPr/>
                <p:nvPr/>
              </p:nvCxnSpPr>
              <p:spPr bwMode="auto">
                <a:xfrm flipH="1">
                  <a:off x="6632068" y="4531717"/>
                  <a:ext cx="5953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920" name="Group 2293"/>
                <p:cNvGrpSpPr/>
                <p:nvPr/>
              </p:nvGrpSpPr>
              <p:grpSpPr bwMode="auto">
                <a:xfrm>
                  <a:off x="6434171" y="4488570"/>
                  <a:ext cx="224203" cy="179034"/>
                  <a:chOff x="3668110" y="2448910"/>
                  <a:chExt cx="3794234" cy="2165130"/>
                </a:xfrm>
              </p:grpSpPr>
              <p:sp>
                <p:nvSpPr>
                  <p:cNvPr id="2295" name="Rectangle 2294"/>
                  <p:cNvSpPr/>
                  <p:nvPr/>
                </p:nvSpPr>
                <p:spPr>
                  <a:xfrm>
                    <a:off x="3667190" y="3745097"/>
                    <a:ext cx="3778161"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296" name="Freeform 2295"/>
                  <p:cNvSpPr/>
                  <p:nvPr/>
                </p:nvSpPr>
                <p:spPr>
                  <a:xfrm>
                    <a:off x="3667190" y="2448456"/>
                    <a:ext cx="3803357" cy="1314645"/>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923" name="Group 2296"/>
                  <p:cNvGrpSpPr/>
                  <p:nvPr/>
                </p:nvGrpSpPr>
                <p:grpSpPr bwMode="auto">
                  <a:xfrm>
                    <a:off x="3941378" y="2603243"/>
                    <a:ext cx="3202061" cy="1066110"/>
                    <a:chOff x="7939341" y="3037317"/>
                    <a:chExt cx="897649" cy="353919"/>
                  </a:xfrm>
                </p:grpSpPr>
                <p:sp>
                  <p:nvSpPr>
                    <p:cNvPr id="2298" name="Freeform 2297"/>
                    <p:cNvSpPr/>
                    <p:nvPr/>
                  </p:nvSpPr>
                  <p:spPr>
                    <a:xfrm>
                      <a:off x="7968395" y="3039735"/>
                      <a:ext cx="847321" cy="19729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299" name="Freeform 2298"/>
                    <p:cNvSpPr/>
                    <p:nvPr/>
                  </p:nvSpPr>
                  <p:spPr>
                    <a:xfrm>
                      <a:off x="8519153" y="3207132"/>
                      <a:ext cx="317743" cy="173378"/>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300" name="Freeform 2299"/>
                    <p:cNvSpPr/>
                    <p:nvPr/>
                  </p:nvSpPr>
                  <p:spPr>
                    <a:xfrm>
                      <a:off x="7940151" y="3207132"/>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301" name="Freeform 2300"/>
                    <p:cNvSpPr/>
                    <p:nvPr/>
                  </p:nvSpPr>
                  <p:spPr>
                    <a:xfrm>
                      <a:off x="8046063" y="3123434"/>
                      <a:ext cx="677857" cy="26903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cxnSp>
            <p:nvCxnSpPr>
              <p:cNvPr id="2339" name="Straight Connector 2338"/>
              <p:cNvCxnSpPr>
                <a:endCxn id="2419" idx="9"/>
              </p:cNvCxnSpPr>
              <p:nvPr/>
            </p:nvCxnSpPr>
            <p:spPr bwMode="auto">
              <a:xfrm>
                <a:off x="7283066" y="4118239"/>
                <a:ext cx="32744" cy="571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724" name="Group 2339"/>
              <p:cNvGrpSpPr/>
              <p:nvPr/>
            </p:nvGrpSpPr>
            <p:grpSpPr bwMode="auto">
              <a:xfrm>
                <a:off x="6885811" y="4644942"/>
                <a:ext cx="267360" cy="997195"/>
                <a:chOff x="6424161" y="4488570"/>
                <a:chExt cx="267360" cy="997195"/>
              </a:xfrm>
            </p:grpSpPr>
            <p:grpSp>
              <p:nvGrpSpPr>
                <p:cNvPr id="93847" name="Group 506"/>
                <p:cNvGrpSpPr/>
                <p:nvPr/>
              </p:nvGrpSpPr>
              <p:grpSpPr bwMode="auto">
                <a:xfrm>
                  <a:off x="6424161" y="4637077"/>
                  <a:ext cx="235570" cy="848688"/>
                  <a:chOff x="6395998" y="3062424"/>
                  <a:chExt cx="564403" cy="837478"/>
                </a:xfrm>
              </p:grpSpPr>
              <p:sp>
                <p:nvSpPr>
                  <p:cNvPr id="2363" name="Rectangle 2362"/>
                  <p:cNvSpPr/>
                  <p:nvPr/>
                </p:nvSpPr>
                <p:spPr>
                  <a:xfrm>
                    <a:off x="6509785" y="3063277"/>
                    <a:ext cx="449311" cy="7406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364" name="Straight Connector 2363"/>
                  <p:cNvCxnSpPr/>
                  <p:nvPr/>
                </p:nvCxnSpPr>
                <p:spPr>
                  <a:xfrm flipV="1">
                    <a:off x="6848550" y="3063277"/>
                    <a:ext cx="114111" cy="91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65" name="Rectangle 2364"/>
                  <p:cNvSpPr/>
                  <p:nvPr/>
                </p:nvSpPr>
                <p:spPr>
                  <a:xfrm>
                    <a:off x="6477690" y="3072094"/>
                    <a:ext cx="131942" cy="1160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366" name="Straight Connector 2365"/>
                  <p:cNvCxnSpPr/>
                  <p:nvPr/>
                </p:nvCxnSpPr>
                <p:spPr>
                  <a:xfrm flipV="1">
                    <a:off x="6395675" y="3063277"/>
                    <a:ext cx="114111" cy="91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67" name="Rectangle 2366"/>
                  <p:cNvSpPr/>
                  <p:nvPr/>
                </p:nvSpPr>
                <p:spPr>
                  <a:xfrm>
                    <a:off x="6820022" y="3702503"/>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368" name="Rectangle 2367"/>
                  <p:cNvSpPr/>
                  <p:nvPr/>
                </p:nvSpPr>
                <p:spPr>
                  <a:xfrm>
                    <a:off x="6406371" y="3158794"/>
                    <a:ext cx="445746" cy="7406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369" name="Straight Connector 2368"/>
                  <p:cNvCxnSpPr/>
                  <p:nvPr/>
                </p:nvCxnSpPr>
                <p:spPr>
                  <a:xfrm flipV="1">
                    <a:off x="6848550" y="3803896"/>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876" name="Group 544"/>
                  <p:cNvGrpSpPr/>
                  <p:nvPr/>
                </p:nvGrpSpPr>
                <p:grpSpPr bwMode="auto">
                  <a:xfrm>
                    <a:off x="6400318" y="3137421"/>
                    <a:ext cx="559121" cy="92788"/>
                    <a:chOff x="6582044" y="2846082"/>
                    <a:chExt cx="559121" cy="92788"/>
                  </a:xfrm>
                </p:grpSpPr>
                <p:cxnSp>
                  <p:nvCxnSpPr>
                    <p:cNvPr id="2398" name="Straight Connector 2397"/>
                    <p:cNvCxnSpPr/>
                    <p:nvPr/>
                  </p:nvCxnSpPr>
                  <p:spPr>
                    <a:xfrm flipV="1">
                      <a:off x="7030276" y="2846883"/>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9" name="Straight Connector 2398"/>
                    <p:cNvCxnSpPr/>
                    <p:nvPr/>
                  </p:nvCxnSpPr>
                  <p:spPr>
                    <a:xfrm flipV="1">
                      <a:off x="6580966" y="2939460"/>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77" name="Group 547"/>
                  <p:cNvGrpSpPr/>
                  <p:nvPr/>
                </p:nvGrpSpPr>
                <p:grpSpPr bwMode="auto">
                  <a:xfrm>
                    <a:off x="6399838" y="3203285"/>
                    <a:ext cx="559121" cy="92788"/>
                    <a:chOff x="6582044" y="2846082"/>
                    <a:chExt cx="559121" cy="92788"/>
                  </a:xfrm>
                </p:grpSpPr>
                <p:cxnSp>
                  <p:nvCxnSpPr>
                    <p:cNvPr id="2396" name="Straight Connector 2395"/>
                    <p:cNvCxnSpPr/>
                    <p:nvPr/>
                  </p:nvCxnSpPr>
                  <p:spPr>
                    <a:xfrm flipV="1">
                      <a:off x="7030756" y="2847145"/>
                      <a:ext cx="121242"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7" name="Straight Connector 2396"/>
                    <p:cNvCxnSpPr/>
                    <p:nvPr/>
                  </p:nvCxnSpPr>
                  <p:spPr>
                    <a:xfrm flipV="1">
                      <a:off x="6581446" y="2935314"/>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78" name="Group 549"/>
                  <p:cNvGrpSpPr/>
                  <p:nvPr/>
                </p:nvGrpSpPr>
                <p:grpSpPr bwMode="auto">
                  <a:xfrm>
                    <a:off x="6399358" y="3269149"/>
                    <a:ext cx="559121" cy="92788"/>
                    <a:chOff x="6582044" y="2846082"/>
                    <a:chExt cx="559121" cy="92788"/>
                  </a:xfrm>
                </p:grpSpPr>
                <p:cxnSp>
                  <p:nvCxnSpPr>
                    <p:cNvPr id="2394" name="Straight Connector 2393"/>
                    <p:cNvCxnSpPr/>
                    <p:nvPr/>
                  </p:nvCxnSpPr>
                  <p:spPr>
                    <a:xfrm flipV="1">
                      <a:off x="7027670" y="2845938"/>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5" name="Straight Connector 2394"/>
                    <p:cNvCxnSpPr/>
                    <p:nvPr/>
                  </p:nvCxnSpPr>
                  <p:spPr>
                    <a:xfrm flipV="1">
                      <a:off x="6581925" y="2934107"/>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79" name="Group 550"/>
                  <p:cNvGrpSpPr/>
                  <p:nvPr/>
                </p:nvGrpSpPr>
                <p:grpSpPr bwMode="auto">
                  <a:xfrm>
                    <a:off x="6398878" y="3335013"/>
                    <a:ext cx="559121" cy="92788"/>
                    <a:chOff x="6582044" y="2846082"/>
                    <a:chExt cx="559121" cy="92788"/>
                  </a:xfrm>
                </p:grpSpPr>
                <p:cxnSp>
                  <p:nvCxnSpPr>
                    <p:cNvPr id="2392" name="Straight Connector 2391"/>
                    <p:cNvCxnSpPr/>
                    <p:nvPr/>
                  </p:nvCxnSpPr>
                  <p:spPr>
                    <a:xfrm flipV="1">
                      <a:off x="7028151" y="2846201"/>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3" name="Straight Connector 2392"/>
                    <p:cNvCxnSpPr/>
                    <p:nvPr/>
                  </p:nvCxnSpPr>
                  <p:spPr>
                    <a:xfrm flipV="1">
                      <a:off x="6582406" y="2934370"/>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80" name="Group 551"/>
                  <p:cNvGrpSpPr/>
                  <p:nvPr/>
                </p:nvGrpSpPr>
                <p:grpSpPr bwMode="auto">
                  <a:xfrm>
                    <a:off x="6398398" y="3400877"/>
                    <a:ext cx="559121" cy="92788"/>
                    <a:chOff x="6582044" y="2846082"/>
                    <a:chExt cx="559121" cy="92788"/>
                  </a:xfrm>
                </p:grpSpPr>
                <p:cxnSp>
                  <p:nvCxnSpPr>
                    <p:cNvPr id="2390" name="Straight Connector 2389"/>
                    <p:cNvCxnSpPr/>
                    <p:nvPr/>
                  </p:nvCxnSpPr>
                  <p:spPr>
                    <a:xfrm flipV="1">
                      <a:off x="7028631" y="2846463"/>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1" name="Straight Connector 2390"/>
                    <p:cNvCxnSpPr/>
                    <p:nvPr/>
                  </p:nvCxnSpPr>
                  <p:spPr>
                    <a:xfrm flipV="1">
                      <a:off x="6582886" y="2934632"/>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81" name="Group 552"/>
                  <p:cNvGrpSpPr/>
                  <p:nvPr/>
                </p:nvGrpSpPr>
                <p:grpSpPr bwMode="auto">
                  <a:xfrm>
                    <a:off x="6397918" y="3466741"/>
                    <a:ext cx="559121" cy="92788"/>
                    <a:chOff x="6582044" y="2846082"/>
                    <a:chExt cx="559121" cy="92788"/>
                  </a:xfrm>
                </p:grpSpPr>
                <p:cxnSp>
                  <p:nvCxnSpPr>
                    <p:cNvPr id="2388" name="Straight Connector 2387"/>
                    <p:cNvCxnSpPr/>
                    <p:nvPr/>
                  </p:nvCxnSpPr>
                  <p:spPr>
                    <a:xfrm flipV="1">
                      <a:off x="7029110" y="2846726"/>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9" name="Straight Connector 2388"/>
                    <p:cNvCxnSpPr/>
                    <p:nvPr/>
                  </p:nvCxnSpPr>
                  <p:spPr>
                    <a:xfrm flipV="1">
                      <a:off x="6583365" y="2939303"/>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82" name="Group 555"/>
                  <p:cNvGrpSpPr/>
                  <p:nvPr/>
                </p:nvGrpSpPr>
                <p:grpSpPr bwMode="auto">
                  <a:xfrm>
                    <a:off x="6397438" y="3532605"/>
                    <a:ext cx="559121" cy="92788"/>
                    <a:chOff x="6582044" y="2846082"/>
                    <a:chExt cx="559121" cy="92788"/>
                  </a:xfrm>
                </p:grpSpPr>
                <p:cxnSp>
                  <p:nvCxnSpPr>
                    <p:cNvPr id="2386" name="Straight Connector 2385"/>
                    <p:cNvCxnSpPr/>
                    <p:nvPr/>
                  </p:nvCxnSpPr>
                  <p:spPr>
                    <a:xfrm flipV="1">
                      <a:off x="7029591" y="2841111"/>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7" name="Straight Connector 2386"/>
                    <p:cNvCxnSpPr/>
                    <p:nvPr/>
                  </p:nvCxnSpPr>
                  <p:spPr>
                    <a:xfrm flipV="1">
                      <a:off x="6580281" y="2938097"/>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83" name="Group 556"/>
                  <p:cNvGrpSpPr/>
                  <p:nvPr/>
                </p:nvGrpSpPr>
                <p:grpSpPr bwMode="auto">
                  <a:xfrm>
                    <a:off x="6396958" y="3598469"/>
                    <a:ext cx="559121" cy="92788"/>
                    <a:chOff x="6582044" y="2846082"/>
                    <a:chExt cx="559121" cy="92788"/>
                  </a:xfrm>
                </p:grpSpPr>
                <p:cxnSp>
                  <p:nvCxnSpPr>
                    <p:cNvPr id="2384" name="Straight Connector 2383"/>
                    <p:cNvCxnSpPr/>
                    <p:nvPr/>
                  </p:nvCxnSpPr>
                  <p:spPr>
                    <a:xfrm flipV="1">
                      <a:off x="7030071" y="2841374"/>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5" name="Straight Connector 2384"/>
                    <p:cNvCxnSpPr/>
                    <p:nvPr/>
                  </p:nvCxnSpPr>
                  <p:spPr>
                    <a:xfrm flipV="1">
                      <a:off x="6580761" y="2938360"/>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84" name="Group 557"/>
                  <p:cNvGrpSpPr/>
                  <p:nvPr/>
                </p:nvGrpSpPr>
                <p:grpSpPr bwMode="auto">
                  <a:xfrm>
                    <a:off x="6396478" y="3664333"/>
                    <a:ext cx="559121" cy="92788"/>
                    <a:chOff x="6582044" y="2846082"/>
                    <a:chExt cx="559121" cy="92788"/>
                  </a:xfrm>
                </p:grpSpPr>
                <p:cxnSp>
                  <p:nvCxnSpPr>
                    <p:cNvPr id="2382" name="Straight Connector 2381"/>
                    <p:cNvCxnSpPr/>
                    <p:nvPr/>
                  </p:nvCxnSpPr>
                  <p:spPr>
                    <a:xfrm flipV="1">
                      <a:off x="7030550" y="2846045"/>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3" name="Straight Connector 2382"/>
                    <p:cNvCxnSpPr/>
                    <p:nvPr/>
                  </p:nvCxnSpPr>
                  <p:spPr>
                    <a:xfrm flipV="1">
                      <a:off x="6581240" y="2938622"/>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85" name="Group 558"/>
                  <p:cNvGrpSpPr/>
                  <p:nvPr/>
                </p:nvGrpSpPr>
                <p:grpSpPr bwMode="auto">
                  <a:xfrm>
                    <a:off x="6395998" y="3730197"/>
                    <a:ext cx="559121" cy="92788"/>
                    <a:chOff x="6582044" y="2846082"/>
                    <a:chExt cx="559121" cy="92788"/>
                  </a:xfrm>
                </p:grpSpPr>
                <p:cxnSp>
                  <p:nvCxnSpPr>
                    <p:cNvPr id="2380" name="Straight Connector 2379"/>
                    <p:cNvCxnSpPr/>
                    <p:nvPr/>
                  </p:nvCxnSpPr>
                  <p:spPr>
                    <a:xfrm flipV="1">
                      <a:off x="7031030" y="2846307"/>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1" name="Straight Connector 2380"/>
                    <p:cNvCxnSpPr/>
                    <p:nvPr/>
                  </p:nvCxnSpPr>
                  <p:spPr>
                    <a:xfrm flipV="1">
                      <a:off x="6581721" y="2938885"/>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342" name="Straight Connector 2341"/>
                <p:cNvCxnSpPr/>
                <p:nvPr/>
              </p:nvCxnSpPr>
              <p:spPr bwMode="auto">
                <a:xfrm flipH="1">
                  <a:off x="6685976" y="4526256"/>
                  <a:ext cx="4465" cy="8547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3" name="Straight Connector 2342"/>
                <p:cNvCxnSpPr/>
                <p:nvPr/>
              </p:nvCxnSpPr>
              <p:spPr bwMode="auto">
                <a:xfrm>
                  <a:off x="6632396" y="4706443"/>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4" name="Straight Connector 2343"/>
                <p:cNvCxnSpPr/>
                <p:nvPr/>
              </p:nvCxnSpPr>
              <p:spPr bwMode="auto">
                <a:xfrm>
                  <a:off x="6630907" y="477196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5" name="Straight Connector 2344"/>
                <p:cNvCxnSpPr/>
                <p:nvPr/>
              </p:nvCxnSpPr>
              <p:spPr bwMode="auto">
                <a:xfrm>
                  <a:off x="6630907" y="484940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6" name="Straight Connector 2345"/>
                <p:cNvCxnSpPr/>
                <p:nvPr/>
              </p:nvCxnSpPr>
              <p:spPr bwMode="auto">
                <a:xfrm>
                  <a:off x="6629419" y="4914924"/>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7" name="Straight Connector 2346"/>
                <p:cNvCxnSpPr/>
                <p:nvPr/>
              </p:nvCxnSpPr>
              <p:spPr bwMode="auto">
                <a:xfrm>
                  <a:off x="6627930" y="4975980"/>
                  <a:ext cx="610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8" name="Straight Connector 2347"/>
                <p:cNvCxnSpPr/>
                <p:nvPr/>
              </p:nvCxnSpPr>
              <p:spPr bwMode="auto">
                <a:xfrm>
                  <a:off x="6627930" y="504448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9" name="Straight Connector 2348"/>
                <p:cNvCxnSpPr/>
                <p:nvPr/>
              </p:nvCxnSpPr>
              <p:spPr bwMode="auto">
                <a:xfrm>
                  <a:off x="6626442" y="511447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0" name="Straight Connector 2349"/>
                <p:cNvCxnSpPr/>
                <p:nvPr/>
              </p:nvCxnSpPr>
              <p:spPr bwMode="auto">
                <a:xfrm>
                  <a:off x="6629419" y="518446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1" name="Straight Connector 2350"/>
                <p:cNvCxnSpPr/>
                <p:nvPr/>
              </p:nvCxnSpPr>
              <p:spPr bwMode="auto">
                <a:xfrm>
                  <a:off x="6630907" y="525147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2" name="Straight Connector 2351"/>
                <p:cNvCxnSpPr/>
                <p:nvPr/>
              </p:nvCxnSpPr>
              <p:spPr bwMode="auto">
                <a:xfrm>
                  <a:off x="6630907" y="5321463"/>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3" name="Straight Connector 2352"/>
                <p:cNvCxnSpPr/>
                <p:nvPr/>
              </p:nvCxnSpPr>
              <p:spPr bwMode="auto">
                <a:xfrm>
                  <a:off x="6632396" y="538698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4" name="Straight Connector 2353"/>
                <p:cNvCxnSpPr/>
                <p:nvPr/>
              </p:nvCxnSpPr>
              <p:spPr bwMode="auto">
                <a:xfrm flipH="1">
                  <a:off x="6632396" y="4532213"/>
                  <a:ext cx="5953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861" name="Group 2354"/>
                <p:cNvGrpSpPr/>
                <p:nvPr/>
              </p:nvGrpSpPr>
              <p:grpSpPr bwMode="auto">
                <a:xfrm>
                  <a:off x="6434171" y="4488570"/>
                  <a:ext cx="224203" cy="179034"/>
                  <a:chOff x="3668110" y="2448910"/>
                  <a:chExt cx="3794234" cy="2165130"/>
                </a:xfrm>
              </p:grpSpPr>
              <p:sp>
                <p:nvSpPr>
                  <p:cNvPr id="2356" name="Rectangle 2355"/>
                  <p:cNvSpPr/>
                  <p:nvPr/>
                </p:nvSpPr>
                <p:spPr>
                  <a:xfrm>
                    <a:off x="3672727" y="3751076"/>
                    <a:ext cx="3778161"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357" name="Freeform 2356"/>
                  <p:cNvSpPr/>
                  <p:nvPr/>
                </p:nvSpPr>
                <p:spPr>
                  <a:xfrm>
                    <a:off x="3672727" y="2454435"/>
                    <a:ext cx="3803357" cy="1314656"/>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864" name="Group 2357"/>
                  <p:cNvGrpSpPr/>
                  <p:nvPr/>
                </p:nvGrpSpPr>
                <p:grpSpPr bwMode="auto">
                  <a:xfrm>
                    <a:off x="3941378" y="2603243"/>
                    <a:ext cx="3202061" cy="1066110"/>
                    <a:chOff x="7939341" y="3037317"/>
                    <a:chExt cx="897649" cy="353919"/>
                  </a:xfrm>
                </p:grpSpPr>
                <p:sp>
                  <p:nvSpPr>
                    <p:cNvPr id="2359" name="Freeform 2358"/>
                    <p:cNvSpPr/>
                    <p:nvPr/>
                  </p:nvSpPr>
                  <p:spPr>
                    <a:xfrm>
                      <a:off x="7969947" y="3041723"/>
                      <a:ext cx="847321" cy="197288"/>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360" name="Freeform 2359"/>
                    <p:cNvSpPr/>
                    <p:nvPr/>
                  </p:nvSpPr>
                  <p:spPr>
                    <a:xfrm>
                      <a:off x="8520706" y="3209121"/>
                      <a:ext cx="317743" cy="17337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361" name="Freeform 2360"/>
                    <p:cNvSpPr/>
                    <p:nvPr/>
                  </p:nvSpPr>
                  <p:spPr>
                    <a:xfrm>
                      <a:off x="7941703" y="3209121"/>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362" name="Freeform 2361"/>
                    <p:cNvSpPr/>
                    <p:nvPr/>
                  </p:nvSpPr>
                  <p:spPr>
                    <a:xfrm>
                      <a:off x="8047616" y="3125422"/>
                      <a:ext cx="677857" cy="269030"/>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93725" name="Group 2399"/>
              <p:cNvGrpSpPr/>
              <p:nvPr/>
            </p:nvGrpSpPr>
            <p:grpSpPr bwMode="auto">
              <a:xfrm>
                <a:off x="7195061" y="4648914"/>
                <a:ext cx="267360" cy="997195"/>
                <a:chOff x="6424161" y="4488570"/>
                <a:chExt cx="267360" cy="997195"/>
              </a:xfrm>
            </p:grpSpPr>
            <p:grpSp>
              <p:nvGrpSpPr>
                <p:cNvPr id="93788" name="Group 506"/>
                <p:cNvGrpSpPr/>
                <p:nvPr/>
              </p:nvGrpSpPr>
              <p:grpSpPr bwMode="auto">
                <a:xfrm>
                  <a:off x="6424161" y="4637077"/>
                  <a:ext cx="235570" cy="848688"/>
                  <a:chOff x="6395998" y="3062424"/>
                  <a:chExt cx="564403" cy="837478"/>
                </a:xfrm>
              </p:grpSpPr>
              <p:sp>
                <p:nvSpPr>
                  <p:cNvPr id="2423" name="Rectangle 2422"/>
                  <p:cNvSpPr/>
                  <p:nvPr/>
                </p:nvSpPr>
                <p:spPr>
                  <a:xfrm>
                    <a:off x="6510569" y="3062297"/>
                    <a:ext cx="445744" cy="7420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424" name="Straight Connector 2423"/>
                  <p:cNvCxnSpPr/>
                  <p:nvPr/>
                </p:nvCxnSpPr>
                <p:spPr>
                  <a:xfrm flipV="1">
                    <a:off x="6845769" y="3062297"/>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25" name="Rectangle 2424"/>
                  <p:cNvSpPr/>
                  <p:nvPr/>
                </p:nvSpPr>
                <p:spPr>
                  <a:xfrm>
                    <a:off x="6478474" y="3071114"/>
                    <a:ext cx="128374" cy="1160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426" name="Straight Connector 2425"/>
                  <p:cNvCxnSpPr/>
                  <p:nvPr/>
                </p:nvCxnSpPr>
                <p:spPr>
                  <a:xfrm flipV="1">
                    <a:off x="6396458" y="3062297"/>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27" name="Rectangle 2426"/>
                  <p:cNvSpPr/>
                  <p:nvPr/>
                </p:nvSpPr>
                <p:spPr>
                  <a:xfrm>
                    <a:off x="6817242" y="3702991"/>
                    <a:ext cx="131939" cy="1160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428" name="Rectangle 2427"/>
                  <p:cNvSpPr/>
                  <p:nvPr/>
                </p:nvSpPr>
                <p:spPr>
                  <a:xfrm>
                    <a:off x="6407155" y="3157814"/>
                    <a:ext cx="442179" cy="74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429" name="Straight Connector 2428"/>
                  <p:cNvCxnSpPr/>
                  <p:nvPr/>
                </p:nvCxnSpPr>
                <p:spPr>
                  <a:xfrm flipV="1">
                    <a:off x="6845769" y="3804386"/>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817" name="Group 544"/>
                  <p:cNvGrpSpPr/>
                  <p:nvPr/>
                </p:nvGrpSpPr>
                <p:grpSpPr bwMode="auto">
                  <a:xfrm>
                    <a:off x="6400318" y="3137421"/>
                    <a:ext cx="559121" cy="92788"/>
                    <a:chOff x="6582044" y="2846082"/>
                    <a:chExt cx="559121" cy="92788"/>
                  </a:xfrm>
                </p:grpSpPr>
                <p:cxnSp>
                  <p:nvCxnSpPr>
                    <p:cNvPr id="2458" name="Straight Connector 2457"/>
                    <p:cNvCxnSpPr/>
                    <p:nvPr/>
                  </p:nvCxnSpPr>
                  <p:spPr>
                    <a:xfrm flipV="1">
                      <a:off x="7027495" y="2845902"/>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9" name="Straight Connector 2458"/>
                    <p:cNvCxnSpPr/>
                    <p:nvPr/>
                  </p:nvCxnSpPr>
                  <p:spPr>
                    <a:xfrm flipV="1">
                      <a:off x="6581750" y="2938479"/>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18" name="Group 547"/>
                  <p:cNvGrpSpPr/>
                  <p:nvPr/>
                </p:nvGrpSpPr>
                <p:grpSpPr bwMode="auto">
                  <a:xfrm>
                    <a:off x="6399838" y="3203285"/>
                    <a:ext cx="559121" cy="92788"/>
                    <a:chOff x="6582044" y="2846082"/>
                    <a:chExt cx="559121" cy="92788"/>
                  </a:xfrm>
                </p:grpSpPr>
                <p:cxnSp>
                  <p:nvCxnSpPr>
                    <p:cNvPr id="2456" name="Straight Connector 2455"/>
                    <p:cNvCxnSpPr/>
                    <p:nvPr/>
                  </p:nvCxnSpPr>
                  <p:spPr>
                    <a:xfrm flipV="1">
                      <a:off x="7031540" y="2846164"/>
                      <a:ext cx="117678"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7" name="Straight Connector 2456"/>
                    <p:cNvCxnSpPr/>
                    <p:nvPr/>
                  </p:nvCxnSpPr>
                  <p:spPr>
                    <a:xfrm flipV="1">
                      <a:off x="6582230" y="2934333"/>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19" name="Group 549"/>
                  <p:cNvGrpSpPr/>
                  <p:nvPr/>
                </p:nvGrpSpPr>
                <p:grpSpPr bwMode="auto">
                  <a:xfrm>
                    <a:off x="6399358" y="3269149"/>
                    <a:ext cx="559121" cy="92788"/>
                    <a:chOff x="6582044" y="2846082"/>
                    <a:chExt cx="559121" cy="92788"/>
                  </a:xfrm>
                </p:grpSpPr>
                <p:cxnSp>
                  <p:nvCxnSpPr>
                    <p:cNvPr id="2454" name="Straight Connector 2453"/>
                    <p:cNvCxnSpPr/>
                    <p:nvPr/>
                  </p:nvCxnSpPr>
                  <p:spPr>
                    <a:xfrm flipV="1">
                      <a:off x="7024887" y="2846427"/>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5" name="Straight Connector 2454"/>
                    <p:cNvCxnSpPr/>
                    <p:nvPr/>
                  </p:nvCxnSpPr>
                  <p:spPr>
                    <a:xfrm flipV="1">
                      <a:off x="6582709" y="2934596"/>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20" name="Group 550"/>
                  <p:cNvGrpSpPr/>
                  <p:nvPr/>
                </p:nvGrpSpPr>
                <p:grpSpPr bwMode="auto">
                  <a:xfrm>
                    <a:off x="6398878" y="3335013"/>
                    <a:ext cx="559121" cy="92788"/>
                    <a:chOff x="6582044" y="2846082"/>
                    <a:chExt cx="559121" cy="92788"/>
                  </a:xfrm>
                </p:grpSpPr>
                <p:cxnSp>
                  <p:nvCxnSpPr>
                    <p:cNvPr id="2452" name="Straight Connector 2451"/>
                    <p:cNvCxnSpPr/>
                    <p:nvPr/>
                  </p:nvCxnSpPr>
                  <p:spPr>
                    <a:xfrm flipV="1">
                      <a:off x="7025368" y="2846690"/>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3" name="Straight Connector 2452"/>
                    <p:cNvCxnSpPr/>
                    <p:nvPr/>
                  </p:nvCxnSpPr>
                  <p:spPr>
                    <a:xfrm flipV="1">
                      <a:off x="6583190" y="2934859"/>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21" name="Group 551"/>
                  <p:cNvGrpSpPr/>
                  <p:nvPr/>
                </p:nvGrpSpPr>
                <p:grpSpPr bwMode="auto">
                  <a:xfrm>
                    <a:off x="6398398" y="3400877"/>
                    <a:ext cx="559121" cy="92788"/>
                    <a:chOff x="6582044" y="2846082"/>
                    <a:chExt cx="559121" cy="92788"/>
                  </a:xfrm>
                </p:grpSpPr>
                <p:cxnSp>
                  <p:nvCxnSpPr>
                    <p:cNvPr id="2450" name="Straight Connector 2449"/>
                    <p:cNvCxnSpPr/>
                    <p:nvPr/>
                  </p:nvCxnSpPr>
                  <p:spPr>
                    <a:xfrm flipV="1">
                      <a:off x="7025848" y="2845483"/>
                      <a:ext cx="114110" cy="89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1" name="Straight Connector 2450"/>
                    <p:cNvCxnSpPr/>
                    <p:nvPr/>
                  </p:nvCxnSpPr>
                  <p:spPr>
                    <a:xfrm flipV="1">
                      <a:off x="6583670" y="2935122"/>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22" name="Group 552"/>
                  <p:cNvGrpSpPr/>
                  <p:nvPr/>
                </p:nvGrpSpPr>
                <p:grpSpPr bwMode="auto">
                  <a:xfrm>
                    <a:off x="6397918" y="3466741"/>
                    <a:ext cx="559121" cy="92788"/>
                    <a:chOff x="6582044" y="2846082"/>
                    <a:chExt cx="559121" cy="92788"/>
                  </a:xfrm>
                </p:grpSpPr>
                <p:cxnSp>
                  <p:nvCxnSpPr>
                    <p:cNvPr id="2448" name="Straight Connector 2447"/>
                    <p:cNvCxnSpPr/>
                    <p:nvPr/>
                  </p:nvCxnSpPr>
                  <p:spPr>
                    <a:xfrm flipV="1">
                      <a:off x="7026327" y="2845746"/>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9" name="Straight Connector 2448"/>
                    <p:cNvCxnSpPr/>
                    <p:nvPr/>
                  </p:nvCxnSpPr>
                  <p:spPr>
                    <a:xfrm flipV="1">
                      <a:off x="6584149" y="2938323"/>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23" name="Group 555"/>
                  <p:cNvGrpSpPr/>
                  <p:nvPr/>
                </p:nvGrpSpPr>
                <p:grpSpPr bwMode="auto">
                  <a:xfrm>
                    <a:off x="6397438" y="3532605"/>
                    <a:ext cx="559121" cy="92788"/>
                    <a:chOff x="6582044" y="2846082"/>
                    <a:chExt cx="559121" cy="92788"/>
                  </a:xfrm>
                </p:grpSpPr>
                <p:cxnSp>
                  <p:nvCxnSpPr>
                    <p:cNvPr id="2446" name="Straight Connector 2445"/>
                    <p:cNvCxnSpPr/>
                    <p:nvPr/>
                  </p:nvCxnSpPr>
                  <p:spPr>
                    <a:xfrm flipV="1">
                      <a:off x="7026807" y="2841601"/>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7" name="Straight Connector 2446"/>
                    <p:cNvCxnSpPr/>
                    <p:nvPr/>
                  </p:nvCxnSpPr>
                  <p:spPr>
                    <a:xfrm flipV="1">
                      <a:off x="6581065" y="2938587"/>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24" name="Group 556"/>
                  <p:cNvGrpSpPr/>
                  <p:nvPr/>
                </p:nvGrpSpPr>
                <p:grpSpPr bwMode="auto">
                  <a:xfrm>
                    <a:off x="6396958" y="3598469"/>
                    <a:ext cx="559121" cy="92788"/>
                    <a:chOff x="6582044" y="2846082"/>
                    <a:chExt cx="559121" cy="92788"/>
                  </a:xfrm>
                </p:grpSpPr>
                <p:cxnSp>
                  <p:nvCxnSpPr>
                    <p:cNvPr id="2444" name="Straight Connector 2443"/>
                    <p:cNvCxnSpPr/>
                    <p:nvPr/>
                  </p:nvCxnSpPr>
                  <p:spPr>
                    <a:xfrm flipV="1">
                      <a:off x="7030855" y="2841863"/>
                      <a:ext cx="110543"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5" name="Straight Connector 2444"/>
                    <p:cNvCxnSpPr/>
                    <p:nvPr/>
                  </p:nvCxnSpPr>
                  <p:spPr>
                    <a:xfrm flipV="1">
                      <a:off x="6581545" y="2938849"/>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25" name="Group 557"/>
                  <p:cNvGrpSpPr/>
                  <p:nvPr/>
                </p:nvGrpSpPr>
                <p:grpSpPr bwMode="auto">
                  <a:xfrm>
                    <a:off x="6396478" y="3664333"/>
                    <a:ext cx="559121" cy="92788"/>
                    <a:chOff x="6582044" y="2846082"/>
                    <a:chExt cx="559121" cy="92788"/>
                  </a:xfrm>
                </p:grpSpPr>
                <p:cxnSp>
                  <p:nvCxnSpPr>
                    <p:cNvPr id="2442" name="Straight Connector 2441"/>
                    <p:cNvCxnSpPr/>
                    <p:nvPr/>
                  </p:nvCxnSpPr>
                  <p:spPr>
                    <a:xfrm flipV="1">
                      <a:off x="7027767" y="2846534"/>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3" name="Straight Connector 2442"/>
                    <p:cNvCxnSpPr/>
                    <p:nvPr/>
                  </p:nvCxnSpPr>
                  <p:spPr>
                    <a:xfrm flipV="1">
                      <a:off x="6582024" y="2939112"/>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826" name="Group 558"/>
                  <p:cNvGrpSpPr/>
                  <p:nvPr/>
                </p:nvGrpSpPr>
                <p:grpSpPr bwMode="auto">
                  <a:xfrm>
                    <a:off x="6395998" y="3730197"/>
                    <a:ext cx="559121" cy="92788"/>
                    <a:chOff x="6582044" y="2846082"/>
                    <a:chExt cx="559121" cy="92788"/>
                  </a:xfrm>
                </p:grpSpPr>
                <p:cxnSp>
                  <p:nvCxnSpPr>
                    <p:cNvPr id="2440" name="Straight Connector 2439"/>
                    <p:cNvCxnSpPr/>
                    <p:nvPr/>
                  </p:nvCxnSpPr>
                  <p:spPr>
                    <a:xfrm flipV="1">
                      <a:off x="7028247" y="2845327"/>
                      <a:ext cx="114110" cy="9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1" name="Straight Connector 2440"/>
                    <p:cNvCxnSpPr/>
                    <p:nvPr/>
                  </p:nvCxnSpPr>
                  <p:spPr>
                    <a:xfrm flipV="1">
                      <a:off x="6582504" y="2939374"/>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402" name="Straight Connector 2401"/>
                <p:cNvCxnSpPr/>
                <p:nvPr/>
              </p:nvCxnSpPr>
              <p:spPr bwMode="auto">
                <a:xfrm flipH="1">
                  <a:off x="6684815" y="4525263"/>
                  <a:ext cx="4466" cy="8562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3" name="Straight Connector 2402"/>
                <p:cNvCxnSpPr/>
                <p:nvPr/>
              </p:nvCxnSpPr>
              <p:spPr bwMode="auto">
                <a:xfrm>
                  <a:off x="6632723" y="4705450"/>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4" name="Straight Connector 2403"/>
                <p:cNvCxnSpPr/>
                <p:nvPr/>
              </p:nvCxnSpPr>
              <p:spPr bwMode="auto">
                <a:xfrm>
                  <a:off x="6631234" y="4770972"/>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5" name="Straight Connector 2404"/>
                <p:cNvCxnSpPr/>
                <p:nvPr/>
              </p:nvCxnSpPr>
              <p:spPr bwMode="auto">
                <a:xfrm>
                  <a:off x="6631234" y="4848408"/>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6" name="Straight Connector 2405"/>
                <p:cNvCxnSpPr/>
                <p:nvPr/>
              </p:nvCxnSpPr>
              <p:spPr bwMode="auto">
                <a:xfrm>
                  <a:off x="6629746" y="4913931"/>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7" name="Straight Connector 2406"/>
                <p:cNvCxnSpPr/>
                <p:nvPr/>
              </p:nvCxnSpPr>
              <p:spPr bwMode="auto">
                <a:xfrm>
                  <a:off x="6626769" y="4976475"/>
                  <a:ext cx="610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8" name="Straight Connector 2407"/>
                <p:cNvCxnSpPr/>
                <p:nvPr/>
              </p:nvCxnSpPr>
              <p:spPr bwMode="auto">
                <a:xfrm>
                  <a:off x="6626769" y="504497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9" name="Straight Connector 2408"/>
                <p:cNvCxnSpPr/>
                <p:nvPr/>
              </p:nvCxnSpPr>
              <p:spPr bwMode="auto">
                <a:xfrm>
                  <a:off x="6625281" y="511347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0" name="Straight Connector 2409"/>
                <p:cNvCxnSpPr/>
                <p:nvPr/>
              </p:nvCxnSpPr>
              <p:spPr bwMode="auto">
                <a:xfrm>
                  <a:off x="6629746" y="5183468"/>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1" name="Straight Connector 2410"/>
                <p:cNvCxnSpPr/>
                <p:nvPr/>
              </p:nvCxnSpPr>
              <p:spPr bwMode="auto">
                <a:xfrm>
                  <a:off x="6631234" y="5251969"/>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2" name="Straight Connector 2411"/>
                <p:cNvCxnSpPr/>
                <p:nvPr/>
              </p:nvCxnSpPr>
              <p:spPr bwMode="auto">
                <a:xfrm>
                  <a:off x="6631234" y="5321958"/>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3" name="Straight Connector 2412"/>
                <p:cNvCxnSpPr/>
                <p:nvPr/>
              </p:nvCxnSpPr>
              <p:spPr bwMode="auto">
                <a:xfrm>
                  <a:off x="6632723" y="5387481"/>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4" name="Straight Connector 2413"/>
                <p:cNvCxnSpPr/>
                <p:nvPr/>
              </p:nvCxnSpPr>
              <p:spPr bwMode="auto">
                <a:xfrm flipH="1">
                  <a:off x="6632723" y="4531219"/>
                  <a:ext cx="5804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802" name="Group 2414"/>
                <p:cNvGrpSpPr/>
                <p:nvPr/>
              </p:nvGrpSpPr>
              <p:grpSpPr bwMode="auto">
                <a:xfrm>
                  <a:off x="6434171" y="4488570"/>
                  <a:ext cx="224203" cy="179034"/>
                  <a:chOff x="3668110" y="2448910"/>
                  <a:chExt cx="3794234" cy="2165130"/>
                </a:xfrm>
              </p:grpSpPr>
              <p:sp>
                <p:nvSpPr>
                  <p:cNvPr id="2416" name="Rectangle 2415"/>
                  <p:cNvSpPr/>
                  <p:nvPr/>
                </p:nvSpPr>
                <p:spPr>
                  <a:xfrm>
                    <a:off x="3678264" y="3739062"/>
                    <a:ext cx="3752982"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417" name="Freeform 2416"/>
                  <p:cNvSpPr/>
                  <p:nvPr/>
                </p:nvSpPr>
                <p:spPr>
                  <a:xfrm>
                    <a:off x="3678264" y="2442421"/>
                    <a:ext cx="3778161" cy="1314656"/>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805" name="Group 2417"/>
                  <p:cNvGrpSpPr/>
                  <p:nvPr/>
                </p:nvGrpSpPr>
                <p:grpSpPr bwMode="auto">
                  <a:xfrm>
                    <a:off x="3941378" y="2603243"/>
                    <a:ext cx="3202061" cy="1066110"/>
                    <a:chOff x="7939341" y="3037317"/>
                    <a:chExt cx="897649" cy="353919"/>
                  </a:xfrm>
                </p:grpSpPr>
                <p:sp>
                  <p:nvSpPr>
                    <p:cNvPr id="2419" name="Freeform 2418"/>
                    <p:cNvSpPr/>
                    <p:nvPr/>
                  </p:nvSpPr>
                  <p:spPr>
                    <a:xfrm>
                      <a:off x="7964436" y="3037735"/>
                      <a:ext cx="847321" cy="197288"/>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420" name="Freeform 2419"/>
                    <p:cNvSpPr/>
                    <p:nvPr/>
                  </p:nvSpPr>
                  <p:spPr>
                    <a:xfrm>
                      <a:off x="8515195" y="3205133"/>
                      <a:ext cx="317748" cy="17337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421" name="Freeform 2420"/>
                    <p:cNvSpPr/>
                    <p:nvPr/>
                  </p:nvSpPr>
                  <p:spPr>
                    <a:xfrm>
                      <a:off x="7943255" y="3205133"/>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422" name="Freeform 2421"/>
                    <p:cNvSpPr/>
                    <p:nvPr/>
                  </p:nvSpPr>
                  <p:spPr>
                    <a:xfrm>
                      <a:off x="8049168" y="3121434"/>
                      <a:ext cx="670798" cy="269030"/>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93726" name="Group 2459"/>
              <p:cNvGrpSpPr/>
              <p:nvPr/>
            </p:nvGrpSpPr>
            <p:grpSpPr bwMode="auto">
              <a:xfrm>
                <a:off x="7734580" y="4641605"/>
                <a:ext cx="267360" cy="997195"/>
                <a:chOff x="6424161" y="4488570"/>
                <a:chExt cx="267360" cy="997195"/>
              </a:xfrm>
            </p:grpSpPr>
            <p:grpSp>
              <p:nvGrpSpPr>
                <p:cNvPr id="93729" name="Group 506"/>
                <p:cNvGrpSpPr/>
                <p:nvPr/>
              </p:nvGrpSpPr>
              <p:grpSpPr bwMode="auto">
                <a:xfrm>
                  <a:off x="6424161" y="4637077"/>
                  <a:ext cx="235570" cy="848688"/>
                  <a:chOff x="6395998" y="3062424"/>
                  <a:chExt cx="564403" cy="837478"/>
                </a:xfrm>
              </p:grpSpPr>
              <p:sp>
                <p:nvSpPr>
                  <p:cNvPr id="2483" name="Rectangle 2482"/>
                  <p:cNvSpPr/>
                  <p:nvPr/>
                </p:nvSpPr>
                <p:spPr>
                  <a:xfrm>
                    <a:off x="6508806" y="3062163"/>
                    <a:ext cx="449311" cy="74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484" name="Straight Connector 2483"/>
                  <p:cNvCxnSpPr/>
                  <p:nvPr/>
                </p:nvCxnSpPr>
                <p:spPr>
                  <a:xfrm flipV="1">
                    <a:off x="6847571" y="3062163"/>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85" name="Rectangle 2484"/>
                  <p:cNvSpPr/>
                  <p:nvPr/>
                </p:nvSpPr>
                <p:spPr>
                  <a:xfrm>
                    <a:off x="6476711" y="3070980"/>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486" name="Straight Connector 2485"/>
                  <p:cNvCxnSpPr/>
                  <p:nvPr/>
                </p:nvCxnSpPr>
                <p:spPr>
                  <a:xfrm flipV="1">
                    <a:off x="6394695" y="3062163"/>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87" name="Rectangle 2486"/>
                  <p:cNvSpPr/>
                  <p:nvPr/>
                </p:nvSpPr>
                <p:spPr>
                  <a:xfrm>
                    <a:off x="6819043" y="3702857"/>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488" name="Rectangle 2487"/>
                  <p:cNvSpPr/>
                  <p:nvPr/>
                </p:nvSpPr>
                <p:spPr>
                  <a:xfrm>
                    <a:off x="6405392" y="3157679"/>
                    <a:ext cx="445746" cy="74208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489" name="Straight Connector 2488"/>
                  <p:cNvCxnSpPr/>
                  <p:nvPr/>
                </p:nvCxnSpPr>
                <p:spPr>
                  <a:xfrm flipV="1">
                    <a:off x="6847571" y="3804251"/>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758" name="Group 544"/>
                  <p:cNvGrpSpPr/>
                  <p:nvPr/>
                </p:nvGrpSpPr>
                <p:grpSpPr bwMode="auto">
                  <a:xfrm>
                    <a:off x="6400318" y="3137421"/>
                    <a:ext cx="559121" cy="92788"/>
                    <a:chOff x="6582044" y="2846082"/>
                    <a:chExt cx="559121" cy="92788"/>
                  </a:xfrm>
                </p:grpSpPr>
                <p:cxnSp>
                  <p:nvCxnSpPr>
                    <p:cNvPr id="2518" name="Straight Connector 2517"/>
                    <p:cNvCxnSpPr/>
                    <p:nvPr/>
                  </p:nvCxnSpPr>
                  <p:spPr>
                    <a:xfrm flipV="1">
                      <a:off x="7029296" y="2845767"/>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9" name="Straight Connector 2518"/>
                    <p:cNvCxnSpPr/>
                    <p:nvPr/>
                  </p:nvCxnSpPr>
                  <p:spPr>
                    <a:xfrm flipV="1">
                      <a:off x="6579986" y="2938345"/>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759" name="Group 547"/>
                  <p:cNvGrpSpPr/>
                  <p:nvPr/>
                </p:nvGrpSpPr>
                <p:grpSpPr bwMode="auto">
                  <a:xfrm>
                    <a:off x="6399838" y="3203285"/>
                    <a:ext cx="559121" cy="92788"/>
                    <a:chOff x="6582044" y="2846082"/>
                    <a:chExt cx="559121" cy="92788"/>
                  </a:xfrm>
                </p:grpSpPr>
                <p:cxnSp>
                  <p:nvCxnSpPr>
                    <p:cNvPr id="2516" name="Straight Connector 2515"/>
                    <p:cNvCxnSpPr/>
                    <p:nvPr/>
                  </p:nvCxnSpPr>
                  <p:spPr>
                    <a:xfrm flipV="1">
                      <a:off x="7029777" y="2846030"/>
                      <a:ext cx="121242"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7" name="Straight Connector 2516"/>
                    <p:cNvCxnSpPr/>
                    <p:nvPr/>
                  </p:nvCxnSpPr>
                  <p:spPr>
                    <a:xfrm flipV="1">
                      <a:off x="6580467" y="2934199"/>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760" name="Group 549"/>
                  <p:cNvGrpSpPr/>
                  <p:nvPr/>
                </p:nvGrpSpPr>
                <p:grpSpPr bwMode="auto">
                  <a:xfrm>
                    <a:off x="6399358" y="3269149"/>
                    <a:ext cx="559121" cy="92788"/>
                    <a:chOff x="6582044" y="2846082"/>
                    <a:chExt cx="559121" cy="92788"/>
                  </a:xfrm>
                </p:grpSpPr>
                <p:cxnSp>
                  <p:nvCxnSpPr>
                    <p:cNvPr id="2514" name="Straight Connector 2513"/>
                    <p:cNvCxnSpPr/>
                    <p:nvPr/>
                  </p:nvCxnSpPr>
                  <p:spPr>
                    <a:xfrm flipV="1">
                      <a:off x="7026691" y="2846292"/>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5" name="Straight Connector 2514"/>
                    <p:cNvCxnSpPr/>
                    <p:nvPr/>
                  </p:nvCxnSpPr>
                  <p:spPr>
                    <a:xfrm flipV="1">
                      <a:off x="6580946" y="2934461"/>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761" name="Group 550"/>
                  <p:cNvGrpSpPr/>
                  <p:nvPr/>
                </p:nvGrpSpPr>
                <p:grpSpPr bwMode="auto">
                  <a:xfrm>
                    <a:off x="6398878" y="3335013"/>
                    <a:ext cx="559121" cy="92788"/>
                    <a:chOff x="6582044" y="2846082"/>
                    <a:chExt cx="559121" cy="92788"/>
                  </a:xfrm>
                </p:grpSpPr>
                <p:cxnSp>
                  <p:nvCxnSpPr>
                    <p:cNvPr id="2512" name="Straight Connector 2511"/>
                    <p:cNvCxnSpPr/>
                    <p:nvPr/>
                  </p:nvCxnSpPr>
                  <p:spPr>
                    <a:xfrm flipV="1">
                      <a:off x="7027171" y="2846556"/>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3" name="Straight Connector 2512"/>
                    <p:cNvCxnSpPr/>
                    <p:nvPr/>
                  </p:nvCxnSpPr>
                  <p:spPr>
                    <a:xfrm flipV="1">
                      <a:off x="6581426" y="2934725"/>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762" name="Group 551"/>
                  <p:cNvGrpSpPr/>
                  <p:nvPr/>
                </p:nvGrpSpPr>
                <p:grpSpPr bwMode="auto">
                  <a:xfrm>
                    <a:off x="6398398" y="3400877"/>
                    <a:ext cx="559121" cy="92788"/>
                    <a:chOff x="6582044" y="2846082"/>
                    <a:chExt cx="559121" cy="92788"/>
                  </a:xfrm>
                </p:grpSpPr>
                <p:cxnSp>
                  <p:nvCxnSpPr>
                    <p:cNvPr id="2510" name="Straight Connector 2509"/>
                    <p:cNvCxnSpPr/>
                    <p:nvPr/>
                  </p:nvCxnSpPr>
                  <p:spPr>
                    <a:xfrm flipV="1">
                      <a:off x="7027652" y="2845349"/>
                      <a:ext cx="114110" cy="89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1" name="Straight Connector 2510"/>
                    <p:cNvCxnSpPr/>
                    <p:nvPr/>
                  </p:nvCxnSpPr>
                  <p:spPr>
                    <a:xfrm flipV="1">
                      <a:off x="6581907" y="2934987"/>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763" name="Group 552"/>
                  <p:cNvGrpSpPr/>
                  <p:nvPr/>
                </p:nvGrpSpPr>
                <p:grpSpPr bwMode="auto">
                  <a:xfrm>
                    <a:off x="6397918" y="3466741"/>
                    <a:ext cx="559121" cy="92788"/>
                    <a:chOff x="6582044" y="2846082"/>
                    <a:chExt cx="559121" cy="92788"/>
                  </a:xfrm>
                </p:grpSpPr>
                <p:cxnSp>
                  <p:nvCxnSpPr>
                    <p:cNvPr id="2508" name="Straight Connector 2507"/>
                    <p:cNvCxnSpPr/>
                    <p:nvPr/>
                  </p:nvCxnSpPr>
                  <p:spPr>
                    <a:xfrm flipV="1">
                      <a:off x="7028131" y="2845611"/>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9" name="Straight Connector 2508"/>
                    <p:cNvCxnSpPr/>
                    <p:nvPr/>
                  </p:nvCxnSpPr>
                  <p:spPr>
                    <a:xfrm flipV="1">
                      <a:off x="6582385" y="2938189"/>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764" name="Group 555"/>
                  <p:cNvGrpSpPr/>
                  <p:nvPr/>
                </p:nvGrpSpPr>
                <p:grpSpPr bwMode="auto">
                  <a:xfrm>
                    <a:off x="6397438" y="3532605"/>
                    <a:ext cx="559121" cy="92788"/>
                    <a:chOff x="6582044" y="2846082"/>
                    <a:chExt cx="559121" cy="92788"/>
                  </a:xfrm>
                </p:grpSpPr>
                <p:cxnSp>
                  <p:nvCxnSpPr>
                    <p:cNvPr id="2506" name="Straight Connector 2505"/>
                    <p:cNvCxnSpPr/>
                    <p:nvPr/>
                  </p:nvCxnSpPr>
                  <p:spPr>
                    <a:xfrm flipV="1">
                      <a:off x="7028611" y="2841466"/>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7" name="Straight Connector 2506"/>
                    <p:cNvCxnSpPr/>
                    <p:nvPr/>
                  </p:nvCxnSpPr>
                  <p:spPr>
                    <a:xfrm flipV="1">
                      <a:off x="6579301" y="2938452"/>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765" name="Group 556"/>
                  <p:cNvGrpSpPr/>
                  <p:nvPr/>
                </p:nvGrpSpPr>
                <p:grpSpPr bwMode="auto">
                  <a:xfrm>
                    <a:off x="6396958" y="3598469"/>
                    <a:ext cx="559121" cy="92788"/>
                    <a:chOff x="6582044" y="2846082"/>
                    <a:chExt cx="559121" cy="92788"/>
                  </a:xfrm>
                </p:grpSpPr>
                <p:cxnSp>
                  <p:nvCxnSpPr>
                    <p:cNvPr id="2504" name="Straight Connector 2503"/>
                    <p:cNvCxnSpPr/>
                    <p:nvPr/>
                  </p:nvCxnSpPr>
                  <p:spPr>
                    <a:xfrm flipV="1">
                      <a:off x="7029092" y="2841729"/>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5" name="Straight Connector 2504"/>
                    <p:cNvCxnSpPr/>
                    <p:nvPr/>
                  </p:nvCxnSpPr>
                  <p:spPr>
                    <a:xfrm flipV="1">
                      <a:off x="6579782" y="2938714"/>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766" name="Group 557"/>
                  <p:cNvGrpSpPr/>
                  <p:nvPr/>
                </p:nvGrpSpPr>
                <p:grpSpPr bwMode="auto">
                  <a:xfrm>
                    <a:off x="6396478" y="3664333"/>
                    <a:ext cx="559121" cy="92788"/>
                    <a:chOff x="6582044" y="2846082"/>
                    <a:chExt cx="559121" cy="92788"/>
                  </a:xfrm>
                </p:grpSpPr>
                <p:cxnSp>
                  <p:nvCxnSpPr>
                    <p:cNvPr id="2502" name="Straight Connector 2501"/>
                    <p:cNvCxnSpPr/>
                    <p:nvPr/>
                  </p:nvCxnSpPr>
                  <p:spPr>
                    <a:xfrm flipV="1">
                      <a:off x="7029570" y="2846400"/>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3" name="Straight Connector 2502"/>
                    <p:cNvCxnSpPr/>
                    <p:nvPr/>
                  </p:nvCxnSpPr>
                  <p:spPr>
                    <a:xfrm flipV="1">
                      <a:off x="6580260" y="2938976"/>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767" name="Group 558"/>
                  <p:cNvGrpSpPr/>
                  <p:nvPr/>
                </p:nvGrpSpPr>
                <p:grpSpPr bwMode="auto">
                  <a:xfrm>
                    <a:off x="6395998" y="3730197"/>
                    <a:ext cx="559121" cy="92788"/>
                    <a:chOff x="6582044" y="2846082"/>
                    <a:chExt cx="559121" cy="92788"/>
                  </a:xfrm>
                </p:grpSpPr>
                <p:cxnSp>
                  <p:nvCxnSpPr>
                    <p:cNvPr id="2500" name="Straight Connector 2499"/>
                    <p:cNvCxnSpPr/>
                    <p:nvPr/>
                  </p:nvCxnSpPr>
                  <p:spPr>
                    <a:xfrm flipV="1">
                      <a:off x="7030051" y="2845192"/>
                      <a:ext cx="114110" cy="9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1" name="Straight Connector 2500"/>
                    <p:cNvCxnSpPr/>
                    <p:nvPr/>
                  </p:nvCxnSpPr>
                  <p:spPr>
                    <a:xfrm flipV="1">
                      <a:off x="6580741" y="2939239"/>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462" name="Straight Connector 2461"/>
                <p:cNvCxnSpPr/>
                <p:nvPr/>
              </p:nvCxnSpPr>
              <p:spPr bwMode="auto">
                <a:xfrm flipH="1">
                  <a:off x="6685568" y="4525126"/>
                  <a:ext cx="4465" cy="856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3" name="Straight Connector 2462"/>
                <p:cNvCxnSpPr/>
                <p:nvPr/>
              </p:nvCxnSpPr>
              <p:spPr bwMode="auto">
                <a:xfrm>
                  <a:off x="6631987" y="4705314"/>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4" name="Straight Connector 2463"/>
                <p:cNvCxnSpPr/>
                <p:nvPr/>
              </p:nvCxnSpPr>
              <p:spPr bwMode="auto">
                <a:xfrm>
                  <a:off x="6630498" y="477083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5" name="Straight Connector 2464"/>
                <p:cNvCxnSpPr/>
                <p:nvPr/>
              </p:nvCxnSpPr>
              <p:spPr bwMode="auto">
                <a:xfrm>
                  <a:off x="6630498" y="484827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6" name="Straight Connector 2465"/>
                <p:cNvCxnSpPr/>
                <p:nvPr/>
              </p:nvCxnSpPr>
              <p:spPr bwMode="auto">
                <a:xfrm>
                  <a:off x="6629010" y="4913795"/>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7" name="Straight Connector 2466"/>
                <p:cNvCxnSpPr/>
                <p:nvPr/>
              </p:nvCxnSpPr>
              <p:spPr bwMode="auto">
                <a:xfrm>
                  <a:off x="6627521" y="4976339"/>
                  <a:ext cx="610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8" name="Straight Connector 2467"/>
                <p:cNvCxnSpPr/>
                <p:nvPr/>
              </p:nvCxnSpPr>
              <p:spPr bwMode="auto">
                <a:xfrm>
                  <a:off x="6627521" y="504484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9" name="Straight Connector 2468"/>
                <p:cNvCxnSpPr/>
                <p:nvPr/>
              </p:nvCxnSpPr>
              <p:spPr bwMode="auto">
                <a:xfrm>
                  <a:off x="6626033" y="511334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0" name="Straight Connector 2469"/>
                <p:cNvCxnSpPr/>
                <p:nvPr/>
              </p:nvCxnSpPr>
              <p:spPr bwMode="auto">
                <a:xfrm>
                  <a:off x="6629010" y="518333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1" name="Straight Connector 2470"/>
                <p:cNvCxnSpPr/>
                <p:nvPr/>
              </p:nvCxnSpPr>
              <p:spPr bwMode="auto">
                <a:xfrm>
                  <a:off x="6630498" y="525183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2" name="Straight Connector 2471"/>
                <p:cNvCxnSpPr/>
                <p:nvPr/>
              </p:nvCxnSpPr>
              <p:spPr bwMode="auto">
                <a:xfrm>
                  <a:off x="6630498" y="532182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3" name="Straight Connector 2472"/>
                <p:cNvCxnSpPr/>
                <p:nvPr/>
              </p:nvCxnSpPr>
              <p:spPr bwMode="auto">
                <a:xfrm>
                  <a:off x="6631987" y="5387345"/>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4" name="Straight Connector 2473"/>
                <p:cNvCxnSpPr/>
                <p:nvPr/>
              </p:nvCxnSpPr>
              <p:spPr bwMode="auto">
                <a:xfrm flipH="1">
                  <a:off x="6631987" y="4531082"/>
                  <a:ext cx="5953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743" name="Group 2474"/>
                <p:cNvGrpSpPr/>
                <p:nvPr/>
              </p:nvGrpSpPr>
              <p:grpSpPr bwMode="auto">
                <a:xfrm>
                  <a:off x="6434171" y="4488570"/>
                  <a:ext cx="224203" cy="179034"/>
                  <a:chOff x="3668110" y="2448910"/>
                  <a:chExt cx="3794234" cy="2165130"/>
                </a:xfrm>
              </p:grpSpPr>
              <p:sp>
                <p:nvSpPr>
                  <p:cNvPr id="2476" name="Rectangle 2475"/>
                  <p:cNvSpPr/>
                  <p:nvPr/>
                </p:nvSpPr>
                <p:spPr>
                  <a:xfrm>
                    <a:off x="3665809" y="3737417"/>
                    <a:ext cx="3778161"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477" name="Freeform 2476"/>
                  <p:cNvSpPr/>
                  <p:nvPr/>
                </p:nvSpPr>
                <p:spPr>
                  <a:xfrm>
                    <a:off x="3665809" y="2440776"/>
                    <a:ext cx="3803357" cy="1314645"/>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746" name="Group 2477"/>
                  <p:cNvGrpSpPr/>
                  <p:nvPr/>
                </p:nvGrpSpPr>
                <p:grpSpPr bwMode="auto">
                  <a:xfrm>
                    <a:off x="3941378" y="2603243"/>
                    <a:ext cx="3202061" cy="1066110"/>
                    <a:chOff x="7939341" y="3037317"/>
                    <a:chExt cx="897649" cy="353919"/>
                  </a:xfrm>
                </p:grpSpPr>
                <p:sp>
                  <p:nvSpPr>
                    <p:cNvPr id="2479" name="Freeform 2478"/>
                    <p:cNvSpPr/>
                    <p:nvPr/>
                  </p:nvSpPr>
                  <p:spPr>
                    <a:xfrm>
                      <a:off x="7968008" y="3037185"/>
                      <a:ext cx="847321" cy="19729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480" name="Freeform 2479"/>
                    <p:cNvSpPr/>
                    <p:nvPr/>
                  </p:nvSpPr>
                  <p:spPr>
                    <a:xfrm>
                      <a:off x="8518766" y="3204583"/>
                      <a:ext cx="317743" cy="173378"/>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481" name="Freeform 2480"/>
                    <p:cNvSpPr/>
                    <p:nvPr/>
                  </p:nvSpPr>
                  <p:spPr>
                    <a:xfrm>
                      <a:off x="7939764" y="3204583"/>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482" name="Freeform 2481"/>
                    <p:cNvSpPr/>
                    <p:nvPr/>
                  </p:nvSpPr>
                  <p:spPr>
                    <a:xfrm>
                      <a:off x="8045676" y="3120884"/>
                      <a:ext cx="677857" cy="26903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sp>
            <p:nvSpPr>
              <p:cNvPr id="2520" name="TextBox 2519"/>
              <p:cNvSpPr txBox="1"/>
              <p:nvPr/>
            </p:nvSpPr>
            <p:spPr>
              <a:xfrm>
                <a:off x="7327716" y="4173339"/>
                <a:ext cx="314043" cy="333570"/>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sz="1700"/>
                  <a:t>…</a:t>
                </a:r>
                <a:endParaRPr lang="en-US" sz="1700"/>
              </a:p>
            </p:txBody>
          </p:sp>
          <p:sp>
            <p:nvSpPr>
              <p:cNvPr id="2521" name="TextBox 2520"/>
              <p:cNvSpPr txBox="1"/>
              <p:nvPr/>
            </p:nvSpPr>
            <p:spPr>
              <a:xfrm>
                <a:off x="7422971" y="4980459"/>
                <a:ext cx="314043" cy="332080"/>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sz="1700"/>
                  <a:t>…</a:t>
                </a:r>
                <a:endParaRPr lang="en-US" sz="1700"/>
              </a:p>
            </p:txBody>
          </p:sp>
        </p:grpSp>
        <p:grpSp>
          <p:nvGrpSpPr>
            <p:cNvPr id="93201" name="Group 2522"/>
            <p:cNvGrpSpPr/>
            <p:nvPr/>
          </p:nvGrpSpPr>
          <p:grpSpPr bwMode="auto">
            <a:xfrm>
              <a:off x="2237643" y="3951330"/>
              <a:ext cx="1425379" cy="1535070"/>
              <a:chOff x="6576561" y="4111039"/>
              <a:chExt cx="1425379" cy="1535070"/>
            </a:xfrm>
          </p:grpSpPr>
          <p:cxnSp>
            <p:nvCxnSpPr>
              <p:cNvPr id="2524" name="Straight Connector 2523"/>
              <p:cNvCxnSpPr>
                <a:endCxn id="2729" idx="4"/>
              </p:cNvCxnSpPr>
              <p:nvPr/>
            </p:nvCxnSpPr>
            <p:spPr bwMode="auto">
              <a:xfrm flipH="1">
                <a:off x="6695372" y="4110794"/>
                <a:ext cx="437575" cy="592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5" name="Straight Connector 2524"/>
              <p:cNvCxnSpPr>
                <a:endCxn id="2673" idx="2"/>
              </p:cNvCxnSpPr>
              <p:nvPr/>
            </p:nvCxnSpPr>
            <p:spPr bwMode="auto">
              <a:xfrm flipH="1">
                <a:off x="7004949" y="4119729"/>
                <a:ext cx="264927" cy="586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6" name="Straight Connector 2525"/>
              <p:cNvCxnSpPr>
                <a:endCxn id="2552" idx="4"/>
              </p:cNvCxnSpPr>
              <p:nvPr/>
            </p:nvCxnSpPr>
            <p:spPr bwMode="auto">
              <a:xfrm>
                <a:off x="7539267" y="4149512"/>
                <a:ext cx="315531" cy="553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476" name="Group 2526"/>
              <p:cNvGrpSpPr/>
              <p:nvPr/>
            </p:nvGrpSpPr>
            <p:grpSpPr bwMode="auto">
              <a:xfrm>
                <a:off x="6576561" y="4640970"/>
                <a:ext cx="267360" cy="997195"/>
                <a:chOff x="6424161" y="4488570"/>
                <a:chExt cx="267360" cy="997195"/>
              </a:xfrm>
            </p:grpSpPr>
            <p:grpSp>
              <p:nvGrpSpPr>
                <p:cNvPr id="93660" name="Group 506"/>
                <p:cNvGrpSpPr/>
                <p:nvPr/>
              </p:nvGrpSpPr>
              <p:grpSpPr bwMode="auto">
                <a:xfrm>
                  <a:off x="6424161" y="4637077"/>
                  <a:ext cx="235570" cy="848688"/>
                  <a:chOff x="6395998" y="3062424"/>
                  <a:chExt cx="564403" cy="837478"/>
                </a:xfrm>
              </p:grpSpPr>
              <p:sp>
                <p:nvSpPr>
                  <p:cNvPr id="2733" name="Rectangle 2732"/>
                  <p:cNvSpPr/>
                  <p:nvPr/>
                </p:nvSpPr>
                <p:spPr>
                  <a:xfrm>
                    <a:off x="6509493" y="3062790"/>
                    <a:ext cx="449311" cy="74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734" name="Straight Connector 2733"/>
                  <p:cNvCxnSpPr/>
                  <p:nvPr/>
                </p:nvCxnSpPr>
                <p:spPr>
                  <a:xfrm flipV="1">
                    <a:off x="6848258" y="3062790"/>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35" name="Rectangle 2734"/>
                  <p:cNvSpPr/>
                  <p:nvPr/>
                </p:nvSpPr>
                <p:spPr>
                  <a:xfrm>
                    <a:off x="6477398" y="3071607"/>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736" name="Straight Connector 2735"/>
                  <p:cNvCxnSpPr/>
                  <p:nvPr/>
                </p:nvCxnSpPr>
                <p:spPr>
                  <a:xfrm flipV="1">
                    <a:off x="6395383" y="3062790"/>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37" name="Rectangle 2736"/>
                  <p:cNvSpPr/>
                  <p:nvPr/>
                </p:nvSpPr>
                <p:spPr>
                  <a:xfrm>
                    <a:off x="6819730" y="3703484"/>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738" name="Rectangle 2737"/>
                  <p:cNvSpPr/>
                  <p:nvPr/>
                </p:nvSpPr>
                <p:spPr>
                  <a:xfrm>
                    <a:off x="6406079" y="3158306"/>
                    <a:ext cx="445746" cy="74208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739" name="Straight Connector 2738"/>
                  <p:cNvCxnSpPr/>
                  <p:nvPr/>
                </p:nvCxnSpPr>
                <p:spPr>
                  <a:xfrm flipV="1">
                    <a:off x="6848258" y="3804878"/>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689" name="Group 544"/>
                  <p:cNvGrpSpPr/>
                  <p:nvPr/>
                </p:nvGrpSpPr>
                <p:grpSpPr bwMode="auto">
                  <a:xfrm>
                    <a:off x="6400318" y="3137421"/>
                    <a:ext cx="559121" cy="92788"/>
                    <a:chOff x="6582044" y="2846082"/>
                    <a:chExt cx="559121" cy="92788"/>
                  </a:xfrm>
                </p:grpSpPr>
                <p:cxnSp>
                  <p:nvCxnSpPr>
                    <p:cNvPr id="2768" name="Straight Connector 2767"/>
                    <p:cNvCxnSpPr/>
                    <p:nvPr/>
                  </p:nvCxnSpPr>
                  <p:spPr>
                    <a:xfrm flipV="1">
                      <a:off x="7029984" y="2846394"/>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9" name="Straight Connector 2768"/>
                    <p:cNvCxnSpPr/>
                    <p:nvPr/>
                  </p:nvCxnSpPr>
                  <p:spPr>
                    <a:xfrm flipV="1">
                      <a:off x="6580674" y="2938972"/>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90" name="Group 547"/>
                  <p:cNvGrpSpPr/>
                  <p:nvPr/>
                </p:nvGrpSpPr>
                <p:grpSpPr bwMode="auto">
                  <a:xfrm>
                    <a:off x="6399838" y="3203285"/>
                    <a:ext cx="559121" cy="92788"/>
                    <a:chOff x="6582044" y="2846082"/>
                    <a:chExt cx="559121" cy="92788"/>
                  </a:xfrm>
                </p:grpSpPr>
                <p:cxnSp>
                  <p:nvCxnSpPr>
                    <p:cNvPr id="2766" name="Straight Connector 2765"/>
                    <p:cNvCxnSpPr/>
                    <p:nvPr/>
                  </p:nvCxnSpPr>
                  <p:spPr>
                    <a:xfrm flipV="1">
                      <a:off x="7030464" y="2846657"/>
                      <a:ext cx="121242"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7" name="Straight Connector 2766"/>
                    <p:cNvCxnSpPr/>
                    <p:nvPr/>
                  </p:nvCxnSpPr>
                  <p:spPr>
                    <a:xfrm flipV="1">
                      <a:off x="6581154" y="2934826"/>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91" name="Group 549"/>
                  <p:cNvGrpSpPr/>
                  <p:nvPr/>
                </p:nvGrpSpPr>
                <p:grpSpPr bwMode="auto">
                  <a:xfrm>
                    <a:off x="6399358" y="3269149"/>
                    <a:ext cx="559121" cy="92788"/>
                    <a:chOff x="6582044" y="2846082"/>
                    <a:chExt cx="559121" cy="92788"/>
                  </a:xfrm>
                </p:grpSpPr>
                <p:cxnSp>
                  <p:nvCxnSpPr>
                    <p:cNvPr id="2764" name="Straight Connector 2763"/>
                    <p:cNvCxnSpPr/>
                    <p:nvPr/>
                  </p:nvCxnSpPr>
                  <p:spPr>
                    <a:xfrm flipV="1">
                      <a:off x="7027378" y="2846919"/>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5" name="Straight Connector 2764"/>
                    <p:cNvCxnSpPr/>
                    <p:nvPr/>
                  </p:nvCxnSpPr>
                  <p:spPr>
                    <a:xfrm flipV="1">
                      <a:off x="6581633" y="2935088"/>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92" name="Group 550"/>
                  <p:cNvGrpSpPr/>
                  <p:nvPr/>
                </p:nvGrpSpPr>
                <p:grpSpPr bwMode="auto">
                  <a:xfrm>
                    <a:off x="6398878" y="3335013"/>
                    <a:ext cx="559121" cy="92788"/>
                    <a:chOff x="6582044" y="2846082"/>
                    <a:chExt cx="559121" cy="92788"/>
                  </a:xfrm>
                </p:grpSpPr>
                <p:cxnSp>
                  <p:nvCxnSpPr>
                    <p:cNvPr id="2762" name="Straight Connector 2761"/>
                    <p:cNvCxnSpPr/>
                    <p:nvPr/>
                  </p:nvCxnSpPr>
                  <p:spPr>
                    <a:xfrm flipV="1">
                      <a:off x="7027859" y="2847183"/>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3" name="Straight Connector 2762"/>
                    <p:cNvCxnSpPr/>
                    <p:nvPr/>
                  </p:nvCxnSpPr>
                  <p:spPr>
                    <a:xfrm flipV="1">
                      <a:off x="6582114" y="2935352"/>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93" name="Group 551"/>
                  <p:cNvGrpSpPr/>
                  <p:nvPr/>
                </p:nvGrpSpPr>
                <p:grpSpPr bwMode="auto">
                  <a:xfrm>
                    <a:off x="6398398" y="3400877"/>
                    <a:ext cx="559121" cy="92788"/>
                    <a:chOff x="6582044" y="2846082"/>
                    <a:chExt cx="559121" cy="92788"/>
                  </a:xfrm>
                </p:grpSpPr>
                <p:cxnSp>
                  <p:nvCxnSpPr>
                    <p:cNvPr id="2760" name="Straight Connector 2759"/>
                    <p:cNvCxnSpPr/>
                    <p:nvPr/>
                  </p:nvCxnSpPr>
                  <p:spPr>
                    <a:xfrm flipV="1">
                      <a:off x="7028339" y="2845976"/>
                      <a:ext cx="114110" cy="89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1" name="Straight Connector 2760"/>
                    <p:cNvCxnSpPr/>
                    <p:nvPr/>
                  </p:nvCxnSpPr>
                  <p:spPr>
                    <a:xfrm flipV="1">
                      <a:off x="6582594" y="2935614"/>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94" name="Group 552"/>
                  <p:cNvGrpSpPr/>
                  <p:nvPr/>
                </p:nvGrpSpPr>
                <p:grpSpPr bwMode="auto">
                  <a:xfrm>
                    <a:off x="6397918" y="3466741"/>
                    <a:ext cx="559121" cy="92788"/>
                    <a:chOff x="6582044" y="2846082"/>
                    <a:chExt cx="559121" cy="92788"/>
                  </a:xfrm>
                </p:grpSpPr>
                <p:cxnSp>
                  <p:nvCxnSpPr>
                    <p:cNvPr id="2758" name="Straight Connector 2757"/>
                    <p:cNvCxnSpPr/>
                    <p:nvPr/>
                  </p:nvCxnSpPr>
                  <p:spPr>
                    <a:xfrm flipV="1">
                      <a:off x="7028818" y="2846238"/>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9" name="Straight Connector 2758"/>
                    <p:cNvCxnSpPr/>
                    <p:nvPr/>
                  </p:nvCxnSpPr>
                  <p:spPr>
                    <a:xfrm flipV="1">
                      <a:off x="6583073" y="2938815"/>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95" name="Group 555"/>
                  <p:cNvGrpSpPr/>
                  <p:nvPr/>
                </p:nvGrpSpPr>
                <p:grpSpPr bwMode="auto">
                  <a:xfrm>
                    <a:off x="6397438" y="3532605"/>
                    <a:ext cx="559121" cy="92788"/>
                    <a:chOff x="6582044" y="2846082"/>
                    <a:chExt cx="559121" cy="92788"/>
                  </a:xfrm>
                </p:grpSpPr>
                <p:cxnSp>
                  <p:nvCxnSpPr>
                    <p:cNvPr id="2756" name="Straight Connector 2755"/>
                    <p:cNvCxnSpPr/>
                    <p:nvPr/>
                  </p:nvCxnSpPr>
                  <p:spPr>
                    <a:xfrm flipV="1">
                      <a:off x="7029299" y="2842092"/>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7" name="Straight Connector 2756"/>
                    <p:cNvCxnSpPr/>
                    <p:nvPr/>
                  </p:nvCxnSpPr>
                  <p:spPr>
                    <a:xfrm flipV="1">
                      <a:off x="6579989" y="2939078"/>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96" name="Group 556"/>
                  <p:cNvGrpSpPr/>
                  <p:nvPr/>
                </p:nvGrpSpPr>
                <p:grpSpPr bwMode="auto">
                  <a:xfrm>
                    <a:off x="6396958" y="3598469"/>
                    <a:ext cx="559121" cy="92788"/>
                    <a:chOff x="6582044" y="2846082"/>
                    <a:chExt cx="559121" cy="92788"/>
                  </a:xfrm>
                </p:grpSpPr>
                <p:cxnSp>
                  <p:nvCxnSpPr>
                    <p:cNvPr id="2754" name="Straight Connector 2753"/>
                    <p:cNvCxnSpPr/>
                    <p:nvPr/>
                  </p:nvCxnSpPr>
                  <p:spPr>
                    <a:xfrm flipV="1">
                      <a:off x="7029779" y="2842355"/>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5" name="Straight Connector 2754"/>
                    <p:cNvCxnSpPr/>
                    <p:nvPr/>
                  </p:nvCxnSpPr>
                  <p:spPr>
                    <a:xfrm flipV="1">
                      <a:off x="6580469" y="2939341"/>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97" name="Group 557"/>
                  <p:cNvGrpSpPr/>
                  <p:nvPr/>
                </p:nvGrpSpPr>
                <p:grpSpPr bwMode="auto">
                  <a:xfrm>
                    <a:off x="6396478" y="3664333"/>
                    <a:ext cx="559121" cy="92788"/>
                    <a:chOff x="6582044" y="2846082"/>
                    <a:chExt cx="559121" cy="92788"/>
                  </a:xfrm>
                </p:grpSpPr>
                <p:cxnSp>
                  <p:nvCxnSpPr>
                    <p:cNvPr id="2752" name="Straight Connector 2751"/>
                    <p:cNvCxnSpPr/>
                    <p:nvPr/>
                  </p:nvCxnSpPr>
                  <p:spPr>
                    <a:xfrm flipV="1">
                      <a:off x="7030258" y="2847026"/>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3" name="Straight Connector 2752"/>
                    <p:cNvCxnSpPr/>
                    <p:nvPr/>
                  </p:nvCxnSpPr>
                  <p:spPr>
                    <a:xfrm flipV="1">
                      <a:off x="6580948" y="2939603"/>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98" name="Group 558"/>
                  <p:cNvGrpSpPr/>
                  <p:nvPr/>
                </p:nvGrpSpPr>
                <p:grpSpPr bwMode="auto">
                  <a:xfrm>
                    <a:off x="6395998" y="3730197"/>
                    <a:ext cx="559121" cy="92788"/>
                    <a:chOff x="6582044" y="2846082"/>
                    <a:chExt cx="559121" cy="92788"/>
                  </a:xfrm>
                </p:grpSpPr>
                <p:cxnSp>
                  <p:nvCxnSpPr>
                    <p:cNvPr id="2750" name="Straight Connector 2749"/>
                    <p:cNvCxnSpPr/>
                    <p:nvPr/>
                  </p:nvCxnSpPr>
                  <p:spPr>
                    <a:xfrm flipV="1">
                      <a:off x="7030738" y="2845819"/>
                      <a:ext cx="114110" cy="9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1" name="Straight Connector 2750"/>
                    <p:cNvCxnSpPr/>
                    <p:nvPr/>
                  </p:nvCxnSpPr>
                  <p:spPr>
                    <a:xfrm flipV="1">
                      <a:off x="6581429" y="2939866"/>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12" name="Straight Connector 2711"/>
                <p:cNvCxnSpPr/>
                <p:nvPr/>
              </p:nvCxnSpPr>
              <p:spPr bwMode="auto">
                <a:xfrm flipH="1">
                  <a:off x="6685854" y="4525761"/>
                  <a:ext cx="4465" cy="856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3" name="Straight Connector 2712"/>
                <p:cNvCxnSpPr/>
                <p:nvPr/>
              </p:nvCxnSpPr>
              <p:spPr bwMode="auto">
                <a:xfrm>
                  <a:off x="6632274" y="4705949"/>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4" name="Straight Connector 2713"/>
                <p:cNvCxnSpPr/>
                <p:nvPr/>
              </p:nvCxnSpPr>
              <p:spPr bwMode="auto">
                <a:xfrm>
                  <a:off x="6630785" y="477147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5" name="Straight Connector 2714"/>
                <p:cNvCxnSpPr/>
                <p:nvPr/>
              </p:nvCxnSpPr>
              <p:spPr bwMode="auto">
                <a:xfrm>
                  <a:off x="6630785" y="484890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6" name="Straight Connector 2715"/>
                <p:cNvCxnSpPr/>
                <p:nvPr/>
              </p:nvCxnSpPr>
              <p:spPr bwMode="auto">
                <a:xfrm>
                  <a:off x="6629297" y="491443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7" name="Straight Connector 2716"/>
                <p:cNvCxnSpPr/>
                <p:nvPr/>
              </p:nvCxnSpPr>
              <p:spPr bwMode="auto">
                <a:xfrm>
                  <a:off x="6627808" y="4976974"/>
                  <a:ext cx="610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8" name="Straight Connector 2717"/>
                <p:cNvCxnSpPr/>
                <p:nvPr/>
              </p:nvCxnSpPr>
              <p:spPr bwMode="auto">
                <a:xfrm>
                  <a:off x="6627808" y="5045475"/>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9" name="Straight Connector 2718"/>
                <p:cNvCxnSpPr/>
                <p:nvPr/>
              </p:nvCxnSpPr>
              <p:spPr bwMode="auto">
                <a:xfrm>
                  <a:off x="6626320" y="511397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0" name="Straight Connector 2719"/>
                <p:cNvCxnSpPr/>
                <p:nvPr/>
              </p:nvCxnSpPr>
              <p:spPr bwMode="auto">
                <a:xfrm>
                  <a:off x="6629297" y="518396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1" name="Straight Connector 2720"/>
                <p:cNvCxnSpPr/>
                <p:nvPr/>
              </p:nvCxnSpPr>
              <p:spPr bwMode="auto">
                <a:xfrm>
                  <a:off x="6630785" y="525246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2" name="Straight Connector 2721"/>
                <p:cNvCxnSpPr/>
                <p:nvPr/>
              </p:nvCxnSpPr>
              <p:spPr bwMode="auto">
                <a:xfrm>
                  <a:off x="6630785" y="532245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3" name="Straight Connector 2722"/>
                <p:cNvCxnSpPr/>
                <p:nvPr/>
              </p:nvCxnSpPr>
              <p:spPr bwMode="auto">
                <a:xfrm>
                  <a:off x="6632274" y="538798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4" name="Straight Connector 2723"/>
                <p:cNvCxnSpPr/>
                <p:nvPr/>
              </p:nvCxnSpPr>
              <p:spPr bwMode="auto">
                <a:xfrm flipH="1">
                  <a:off x="6632274" y="4531717"/>
                  <a:ext cx="5953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674" name="Group 2724"/>
                <p:cNvGrpSpPr/>
                <p:nvPr/>
              </p:nvGrpSpPr>
              <p:grpSpPr bwMode="auto">
                <a:xfrm>
                  <a:off x="6434171" y="4488570"/>
                  <a:ext cx="224203" cy="179034"/>
                  <a:chOff x="3668110" y="2448910"/>
                  <a:chExt cx="3794234" cy="2165130"/>
                </a:xfrm>
              </p:grpSpPr>
              <p:sp>
                <p:nvSpPr>
                  <p:cNvPr id="2726" name="Rectangle 2725"/>
                  <p:cNvSpPr/>
                  <p:nvPr/>
                </p:nvSpPr>
                <p:spPr>
                  <a:xfrm>
                    <a:off x="3670664" y="3745097"/>
                    <a:ext cx="3778161"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727" name="Freeform 2726"/>
                  <p:cNvSpPr/>
                  <p:nvPr/>
                </p:nvSpPr>
                <p:spPr>
                  <a:xfrm>
                    <a:off x="3670664" y="2448456"/>
                    <a:ext cx="3803357" cy="1314645"/>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677" name="Group 2727"/>
                  <p:cNvGrpSpPr/>
                  <p:nvPr/>
                </p:nvGrpSpPr>
                <p:grpSpPr bwMode="auto">
                  <a:xfrm>
                    <a:off x="3941378" y="2603243"/>
                    <a:ext cx="3202061" cy="1066110"/>
                    <a:chOff x="7939341" y="3037317"/>
                    <a:chExt cx="897649" cy="353919"/>
                  </a:xfrm>
                </p:grpSpPr>
                <p:sp>
                  <p:nvSpPr>
                    <p:cNvPr id="2729" name="Freeform 2728"/>
                    <p:cNvSpPr/>
                    <p:nvPr/>
                  </p:nvSpPr>
                  <p:spPr>
                    <a:xfrm>
                      <a:off x="7969369" y="3039735"/>
                      <a:ext cx="847321" cy="19729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730" name="Freeform 2729"/>
                    <p:cNvSpPr/>
                    <p:nvPr/>
                  </p:nvSpPr>
                  <p:spPr>
                    <a:xfrm>
                      <a:off x="8520127" y="3207132"/>
                      <a:ext cx="317743" cy="173378"/>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731" name="Freeform 2730"/>
                    <p:cNvSpPr/>
                    <p:nvPr/>
                  </p:nvSpPr>
                  <p:spPr>
                    <a:xfrm>
                      <a:off x="7941125" y="3207132"/>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732" name="Freeform 2731"/>
                    <p:cNvSpPr/>
                    <p:nvPr/>
                  </p:nvSpPr>
                  <p:spPr>
                    <a:xfrm>
                      <a:off x="8047038" y="3123434"/>
                      <a:ext cx="677857" cy="26903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cxnSp>
            <p:nvCxnSpPr>
              <p:cNvPr id="2528" name="Straight Connector 2527"/>
              <p:cNvCxnSpPr>
                <a:endCxn id="2611" idx="9"/>
              </p:cNvCxnSpPr>
              <p:nvPr/>
            </p:nvCxnSpPr>
            <p:spPr bwMode="auto">
              <a:xfrm>
                <a:off x="7283271" y="4118239"/>
                <a:ext cx="32744" cy="571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478" name="Group 2528"/>
              <p:cNvGrpSpPr/>
              <p:nvPr/>
            </p:nvGrpSpPr>
            <p:grpSpPr bwMode="auto">
              <a:xfrm>
                <a:off x="6885811" y="4644942"/>
                <a:ext cx="267360" cy="997195"/>
                <a:chOff x="6424161" y="4488570"/>
                <a:chExt cx="267360" cy="997195"/>
              </a:xfrm>
            </p:grpSpPr>
            <p:grpSp>
              <p:nvGrpSpPr>
                <p:cNvPr id="93601" name="Group 506"/>
                <p:cNvGrpSpPr/>
                <p:nvPr/>
              </p:nvGrpSpPr>
              <p:grpSpPr bwMode="auto">
                <a:xfrm>
                  <a:off x="6424161" y="4637077"/>
                  <a:ext cx="235570" cy="848688"/>
                  <a:chOff x="6395998" y="3062424"/>
                  <a:chExt cx="564403" cy="837478"/>
                </a:xfrm>
              </p:grpSpPr>
              <p:sp>
                <p:nvSpPr>
                  <p:cNvPr id="2674" name="Rectangle 2673"/>
                  <p:cNvSpPr/>
                  <p:nvPr/>
                </p:nvSpPr>
                <p:spPr>
                  <a:xfrm>
                    <a:off x="6510277" y="3063277"/>
                    <a:ext cx="449311" cy="7406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675" name="Straight Connector 2674"/>
                  <p:cNvCxnSpPr/>
                  <p:nvPr/>
                </p:nvCxnSpPr>
                <p:spPr>
                  <a:xfrm flipV="1">
                    <a:off x="6849042" y="3063277"/>
                    <a:ext cx="114111" cy="91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76" name="Rectangle 2675"/>
                  <p:cNvSpPr/>
                  <p:nvPr/>
                </p:nvSpPr>
                <p:spPr>
                  <a:xfrm>
                    <a:off x="6478182" y="3072094"/>
                    <a:ext cx="131942" cy="1160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677" name="Straight Connector 2676"/>
                  <p:cNvCxnSpPr/>
                  <p:nvPr/>
                </p:nvCxnSpPr>
                <p:spPr>
                  <a:xfrm flipV="1">
                    <a:off x="6396166" y="3063277"/>
                    <a:ext cx="114111" cy="91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78" name="Rectangle 2677"/>
                  <p:cNvSpPr/>
                  <p:nvPr/>
                </p:nvSpPr>
                <p:spPr>
                  <a:xfrm>
                    <a:off x="6820514" y="3702503"/>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679" name="Rectangle 2678"/>
                  <p:cNvSpPr/>
                  <p:nvPr/>
                </p:nvSpPr>
                <p:spPr>
                  <a:xfrm>
                    <a:off x="6406863" y="3158794"/>
                    <a:ext cx="445746" cy="7406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680" name="Straight Connector 2679"/>
                  <p:cNvCxnSpPr/>
                  <p:nvPr/>
                </p:nvCxnSpPr>
                <p:spPr>
                  <a:xfrm flipV="1">
                    <a:off x="6849042" y="3803896"/>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630" name="Group 544"/>
                  <p:cNvGrpSpPr/>
                  <p:nvPr/>
                </p:nvGrpSpPr>
                <p:grpSpPr bwMode="auto">
                  <a:xfrm>
                    <a:off x="6400318" y="3137421"/>
                    <a:ext cx="559121" cy="92788"/>
                    <a:chOff x="6582044" y="2846082"/>
                    <a:chExt cx="559121" cy="92788"/>
                  </a:xfrm>
                </p:grpSpPr>
                <p:cxnSp>
                  <p:nvCxnSpPr>
                    <p:cNvPr id="2709" name="Straight Connector 2708"/>
                    <p:cNvCxnSpPr/>
                    <p:nvPr/>
                  </p:nvCxnSpPr>
                  <p:spPr>
                    <a:xfrm flipV="1">
                      <a:off x="7030768" y="2846883"/>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0" name="Straight Connector 2709"/>
                    <p:cNvCxnSpPr/>
                    <p:nvPr/>
                  </p:nvCxnSpPr>
                  <p:spPr>
                    <a:xfrm flipV="1">
                      <a:off x="6581458" y="2939460"/>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31" name="Group 547"/>
                  <p:cNvGrpSpPr/>
                  <p:nvPr/>
                </p:nvGrpSpPr>
                <p:grpSpPr bwMode="auto">
                  <a:xfrm>
                    <a:off x="6399838" y="3203285"/>
                    <a:ext cx="559121" cy="92788"/>
                    <a:chOff x="6582044" y="2846082"/>
                    <a:chExt cx="559121" cy="92788"/>
                  </a:xfrm>
                </p:grpSpPr>
                <p:cxnSp>
                  <p:nvCxnSpPr>
                    <p:cNvPr id="2707" name="Straight Connector 2706"/>
                    <p:cNvCxnSpPr/>
                    <p:nvPr/>
                  </p:nvCxnSpPr>
                  <p:spPr>
                    <a:xfrm flipV="1">
                      <a:off x="7031248" y="2847145"/>
                      <a:ext cx="121242"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8" name="Straight Connector 2707"/>
                    <p:cNvCxnSpPr/>
                    <p:nvPr/>
                  </p:nvCxnSpPr>
                  <p:spPr>
                    <a:xfrm flipV="1">
                      <a:off x="6581938" y="2935314"/>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32" name="Group 549"/>
                  <p:cNvGrpSpPr/>
                  <p:nvPr/>
                </p:nvGrpSpPr>
                <p:grpSpPr bwMode="auto">
                  <a:xfrm>
                    <a:off x="6399358" y="3269149"/>
                    <a:ext cx="559121" cy="92788"/>
                    <a:chOff x="6582044" y="2846082"/>
                    <a:chExt cx="559121" cy="92788"/>
                  </a:xfrm>
                </p:grpSpPr>
                <p:cxnSp>
                  <p:nvCxnSpPr>
                    <p:cNvPr id="2705" name="Straight Connector 2704"/>
                    <p:cNvCxnSpPr/>
                    <p:nvPr/>
                  </p:nvCxnSpPr>
                  <p:spPr>
                    <a:xfrm flipV="1">
                      <a:off x="7028162" y="2845938"/>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6" name="Straight Connector 2705"/>
                    <p:cNvCxnSpPr/>
                    <p:nvPr/>
                  </p:nvCxnSpPr>
                  <p:spPr>
                    <a:xfrm flipV="1">
                      <a:off x="6582417" y="2934107"/>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33" name="Group 550"/>
                  <p:cNvGrpSpPr/>
                  <p:nvPr/>
                </p:nvGrpSpPr>
                <p:grpSpPr bwMode="auto">
                  <a:xfrm>
                    <a:off x="6398878" y="3335013"/>
                    <a:ext cx="559121" cy="92788"/>
                    <a:chOff x="6582044" y="2846082"/>
                    <a:chExt cx="559121" cy="92788"/>
                  </a:xfrm>
                </p:grpSpPr>
                <p:cxnSp>
                  <p:nvCxnSpPr>
                    <p:cNvPr id="2703" name="Straight Connector 2702"/>
                    <p:cNvCxnSpPr/>
                    <p:nvPr/>
                  </p:nvCxnSpPr>
                  <p:spPr>
                    <a:xfrm flipV="1">
                      <a:off x="7028643" y="2846201"/>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4" name="Straight Connector 2703"/>
                    <p:cNvCxnSpPr/>
                    <p:nvPr/>
                  </p:nvCxnSpPr>
                  <p:spPr>
                    <a:xfrm flipV="1">
                      <a:off x="6582898" y="2934370"/>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34" name="Group 551"/>
                  <p:cNvGrpSpPr/>
                  <p:nvPr/>
                </p:nvGrpSpPr>
                <p:grpSpPr bwMode="auto">
                  <a:xfrm>
                    <a:off x="6398398" y="3400877"/>
                    <a:ext cx="559121" cy="92788"/>
                    <a:chOff x="6582044" y="2846082"/>
                    <a:chExt cx="559121" cy="92788"/>
                  </a:xfrm>
                </p:grpSpPr>
                <p:cxnSp>
                  <p:nvCxnSpPr>
                    <p:cNvPr id="2701" name="Straight Connector 2700"/>
                    <p:cNvCxnSpPr/>
                    <p:nvPr/>
                  </p:nvCxnSpPr>
                  <p:spPr>
                    <a:xfrm flipV="1">
                      <a:off x="7029123" y="2846463"/>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2" name="Straight Connector 2701"/>
                    <p:cNvCxnSpPr/>
                    <p:nvPr/>
                  </p:nvCxnSpPr>
                  <p:spPr>
                    <a:xfrm flipV="1">
                      <a:off x="6583378" y="2934632"/>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35" name="Group 552"/>
                  <p:cNvGrpSpPr/>
                  <p:nvPr/>
                </p:nvGrpSpPr>
                <p:grpSpPr bwMode="auto">
                  <a:xfrm>
                    <a:off x="6397918" y="3466741"/>
                    <a:ext cx="559121" cy="92788"/>
                    <a:chOff x="6582044" y="2846082"/>
                    <a:chExt cx="559121" cy="92788"/>
                  </a:xfrm>
                </p:grpSpPr>
                <p:cxnSp>
                  <p:nvCxnSpPr>
                    <p:cNvPr id="2699" name="Straight Connector 2698"/>
                    <p:cNvCxnSpPr/>
                    <p:nvPr/>
                  </p:nvCxnSpPr>
                  <p:spPr>
                    <a:xfrm flipV="1">
                      <a:off x="7029602" y="2846726"/>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0" name="Straight Connector 2699"/>
                    <p:cNvCxnSpPr/>
                    <p:nvPr/>
                  </p:nvCxnSpPr>
                  <p:spPr>
                    <a:xfrm flipV="1">
                      <a:off x="6583857" y="2939303"/>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36" name="Group 555"/>
                  <p:cNvGrpSpPr/>
                  <p:nvPr/>
                </p:nvGrpSpPr>
                <p:grpSpPr bwMode="auto">
                  <a:xfrm>
                    <a:off x="6397438" y="3532605"/>
                    <a:ext cx="559121" cy="92788"/>
                    <a:chOff x="6582044" y="2846082"/>
                    <a:chExt cx="559121" cy="92788"/>
                  </a:xfrm>
                </p:grpSpPr>
                <p:cxnSp>
                  <p:nvCxnSpPr>
                    <p:cNvPr id="2697" name="Straight Connector 2696"/>
                    <p:cNvCxnSpPr/>
                    <p:nvPr/>
                  </p:nvCxnSpPr>
                  <p:spPr>
                    <a:xfrm flipV="1">
                      <a:off x="7030083" y="2841111"/>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8" name="Straight Connector 2697"/>
                    <p:cNvCxnSpPr/>
                    <p:nvPr/>
                  </p:nvCxnSpPr>
                  <p:spPr>
                    <a:xfrm flipV="1">
                      <a:off x="6580773" y="2938097"/>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37" name="Group 556"/>
                  <p:cNvGrpSpPr/>
                  <p:nvPr/>
                </p:nvGrpSpPr>
                <p:grpSpPr bwMode="auto">
                  <a:xfrm>
                    <a:off x="6396958" y="3598469"/>
                    <a:ext cx="559121" cy="92788"/>
                    <a:chOff x="6582044" y="2846082"/>
                    <a:chExt cx="559121" cy="92788"/>
                  </a:xfrm>
                </p:grpSpPr>
                <p:cxnSp>
                  <p:nvCxnSpPr>
                    <p:cNvPr id="2695" name="Straight Connector 2694"/>
                    <p:cNvCxnSpPr/>
                    <p:nvPr/>
                  </p:nvCxnSpPr>
                  <p:spPr>
                    <a:xfrm flipV="1">
                      <a:off x="7030563" y="2841374"/>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6" name="Straight Connector 2695"/>
                    <p:cNvCxnSpPr/>
                    <p:nvPr/>
                  </p:nvCxnSpPr>
                  <p:spPr>
                    <a:xfrm flipV="1">
                      <a:off x="6581253" y="2938360"/>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38" name="Group 557"/>
                  <p:cNvGrpSpPr/>
                  <p:nvPr/>
                </p:nvGrpSpPr>
                <p:grpSpPr bwMode="auto">
                  <a:xfrm>
                    <a:off x="6396478" y="3664333"/>
                    <a:ext cx="559121" cy="92788"/>
                    <a:chOff x="6582044" y="2846082"/>
                    <a:chExt cx="559121" cy="92788"/>
                  </a:xfrm>
                </p:grpSpPr>
                <p:cxnSp>
                  <p:nvCxnSpPr>
                    <p:cNvPr id="2693" name="Straight Connector 2692"/>
                    <p:cNvCxnSpPr/>
                    <p:nvPr/>
                  </p:nvCxnSpPr>
                  <p:spPr>
                    <a:xfrm flipV="1">
                      <a:off x="7031042" y="2846045"/>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4" name="Straight Connector 2693"/>
                    <p:cNvCxnSpPr/>
                    <p:nvPr/>
                  </p:nvCxnSpPr>
                  <p:spPr>
                    <a:xfrm flipV="1">
                      <a:off x="6581732" y="2938622"/>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639" name="Group 558"/>
                  <p:cNvGrpSpPr/>
                  <p:nvPr/>
                </p:nvGrpSpPr>
                <p:grpSpPr bwMode="auto">
                  <a:xfrm>
                    <a:off x="6395998" y="3730197"/>
                    <a:ext cx="559121" cy="92788"/>
                    <a:chOff x="6582044" y="2846082"/>
                    <a:chExt cx="559121" cy="92788"/>
                  </a:xfrm>
                </p:grpSpPr>
                <p:cxnSp>
                  <p:nvCxnSpPr>
                    <p:cNvPr id="2691" name="Straight Connector 2690"/>
                    <p:cNvCxnSpPr/>
                    <p:nvPr/>
                  </p:nvCxnSpPr>
                  <p:spPr>
                    <a:xfrm flipV="1">
                      <a:off x="7031522" y="2846307"/>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2" name="Straight Connector 2691"/>
                    <p:cNvCxnSpPr/>
                    <p:nvPr/>
                  </p:nvCxnSpPr>
                  <p:spPr>
                    <a:xfrm flipV="1">
                      <a:off x="6582212" y="2938885"/>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653" name="Straight Connector 2652"/>
                <p:cNvCxnSpPr/>
                <p:nvPr/>
              </p:nvCxnSpPr>
              <p:spPr bwMode="auto">
                <a:xfrm flipH="1">
                  <a:off x="6686182" y="4526256"/>
                  <a:ext cx="4465" cy="8547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4" name="Straight Connector 2653"/>
                <p:cNvCxnSpPr/>
                <p:nvPr/>
              </p:nvCxnSpPr>
              <p:spPr bwMode="auto">
                <a:xfrm>
                  <a:off x="6632601" y="4706443"/>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5" name="Straight Connector 2654"/>
                <p:cNvCxnSpPr/>
                <p:nvPr/>
              </p:nvCxnSpPr>
              <p:spPr bwMode="auto">
                <a:xfrm>
                  <a:off x="6631112" y="477196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6" name="Straight Connector 2655"/>
                <p:cNvCxnSpPr/>
                <p:nvPr/>
              </p:nvCxnSpPr>
              <p:spPr bwMode="auto">
                <a:xfrm>
                  <a:off x="6631112" y="484940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7" name="Straight Connector 2656"/>
                <p:cNvCxnSpPr/>
                <p:nvPr/>
              </p:nvCxnSpPr>
              <p:spPr bwMode="auto">
                <a:xfrm>
                  <a:off x="6629624" y="4914924"/>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8" name="Straight Connector 2657"/>
                <p:cNvCxnSpPr/>
                <p:nvPr/>
              </p:nvCxnSpPr>
              <p:spPr bwMode="auto">
                <a:xfrm>
                  <a:off x="6628135" y="4975980"/>
                  <a:ext cx="610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9" name="Straight Connector 2658"/>
                <p:cNvCxnSpPr/>
                <p:nvPr/>
              </p:nvCxnSpPr>
              <p:spPr bwMode="auto">
                <a:xfrm>
                  <a:off x="6628135" y="504448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0" name="Straight Connector 2659"/>
                <p:cNvCxnSpPr/>
                <p:nvPr/>
              </p:nvCxnSpPr>
              <p:spPr bwMode="auto">
                <a:xfrm>
                  <a:off x="6626648" y="511447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1" name="Straight Connector 2660"/>
                <p:cNvCxnSpPr/>
                <p:nvPr/>
              </p:nvCxnSpPr>
              <p:spPr bwMode="auto">
                <a:xfrm>
                  <a:off x="6629624" y="518446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2" name="Straight Connector 2661"/>
                <p:cNvCxnSpPr/>
                <p:nvPr/>
              </p:nvCxnSpPr>
              <p:spPr bwMode="auto">
                <a:xfrm>
                  <a:off x="6631112" y="525147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3" name="Straight Connector 2662"/>
                <p:cNvCxnSpPr/>
                <p:nvPr/>
              </p:nvCxnSpPr>
              <p:spPr bwMode="auto">
                <a:xfrm>
                  <a:off x="6631112" y="5321463"/>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4" name="Straight Connector 2663"/>
                <p:cNvCxnSpPr/>
                <p:nvPr/>
              </p:nvCxnSpPr>
              <p:spPr bwMode="auto">
                <a:xfrm>
                  <a:off x="6632601" y="538698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5" name="Straight Connector 2664"/>
                <p:cNvCxnSpPr/>
                <p:nvPr/>
              </p:nvCxnSpPr>
              <p:spPr bwMode="auto">
                <a:xfrm flipH="1">
                  <a:off x="6632601" y="4532213"/>
                  <a:ext cx="5953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615" name="Group 2665"/>
                <p:cNvGrpSpPr/>
                <p:nvPr/>
              </p:nvGrpSpPr>
              <p:grpSpPr bwMode="auto">
                <a:xfrm>
                  <a:off x="6434171" y="4488570"/>
                  <a:ext cx="224203" cy="179034"/>
                  <a:chOff x="3668110" y="2448910"/>
                  <a:chExt cx="3794234" cy="2165130"/>
                </a:xfrm>
              </p:grpSpPr>
              <p:sp>
                <p:nvSpPr>
                  <p:cNvPr id="2667" name="Rectangle 2666"/>
                  <p:cNvSpPr/>
                  <p:nvPr/>
                </p:nvSpPr>
                <p:spPr>
                  <a:xfrm>
                    <a:off x="3676202" y="3751076"/>
                    <a:ext cx="3778161"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668" name="Freeform 2667"/>
                  <p:cNvSpPr/>
                  <p:nvPr/>
                </p:nvSpPr>
                <p:spPr>
                  <a:xfrm>
                    <a:off x="3676202" y="2454435"/>
                    <a:ext cx="3803357" cy="1314656"/>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618" name="Group 2668"/>
                  <p:cNvGrpSpPr/>
                  <p:nvPr/>
                </p:nvGrpSpPr>
                <p:grpSpPr bwMode="auto">
                  <a:xfrm>
                    <a:off x="3941378" y="2603243"/>
                    <a:ext cx="3202061" cy="1066110"/>
                    <a:chOff x="7939341" y="3037317"/>
                    <a:chExt cx="897649" cy="353919"/>
                  </a:xfrm>
                </p:grpSpPr>
                <p:sp>
                  <p:nvSpPr>
                    <p:cNvPr id="2670" name="Freeform 2669"/>
                    <p:cNvSpPr/>
                    <p:nvPr/>
                  </p:nvSpPr>
                  <p:spPr>
                    <a:xfrm>
                      <a:off x="7970921" y="3041723"/>
                      <a:ext cx="847321" cy="197288"/>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671" name="Freeform 2670"/>
                    <p:cNvSpPr/>
                    <p:nvPr/>
                  </p:nvSpPr>
                  <p:spPr>
                    <a:xfrm>
                      <a:off x="8521680" y="3209121"/>
                      <a:ext cx="317743" cy="17337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672" name="Freeform 2671"/>
                    <p:cNvSpPr/>
                    <p:nvPr/>
                  </p:nvSpPr>
                  <p:spPr>
                    <a:xfrm>
                      <a:off x="7942677" y="3209121"/>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673" name="Freeform 2672"/>
                    <p:cNvSpPr/>
                    <p:nvPr/>
                  </p:nvSpPr>
                  <p:spPr>
                    <a:xfrm>
                      <a:off x="8048590" y="3125422"/>
                      <a:ext cx="677857" cy="269030"/>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93479" name="Group 2529"/>
              <p:cNvGrpSpPr/>
              <p:nvPr/>
            </p:nvGrpSpPr>
            <p:grpSpPr bwMode="auto">
              <a:xfrm>
                <a:off x="7195061" y="4648914"/>
                <a:ext cx="267360" cy="997195"/>
                <a:chOff x="6424161" y="4488570"/>
                <a:chExt cx="267360" cy="997195"/>
              </a:xfrm>
            </p:grpSpPr>
            <p:grpSp>
              <p:nvGrpSpPr>
                <p:cNvPr id="93542" name="Group 506"/>
                <p:cNvGrpSpPr/>
                <p:nvPr/>
              </p:nvGrpSpPr>
              <p:grpSpPr bwMode="auto">
                <a:xfrm>
                  <a:off x="6424161" y="4637077"/>
                  <a:ext cx="235570" cy="848688"/>
                  <a:chOff x="6395998" y="3062424"/>
                  <a:chExt cx="564403" cy="837478"/>
                </a:xfrm>
              </p:grpSpPr>
              <p:sp>
                <p:nvSpPr>
                  <p:cNvPr id="2615" name="Rectangle 2614"/>
                  <p:cNvSpPr/>
                  <p:nvPr/>
                </p:nvSpPr>
                <p:spPr>
                  <a:xfrm>
                    <a:off x="6511061" y="3062297"/>
                    <a:ext cx="445744" cy="7420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616" name="Straight Connector 2615"/>
                  <p:cNvCxnSpPr/>
                  <p:nvPr/>
                </p:nvCxnSpPr>
                <p:spPr>
                  <a:xfrm flipV="1">
                    <a:off x="6846261" y="3062297"/>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17" name="Rectangle 2616"/>
                  <p:cNvSpPr/>
                  <p:nvPr/>
                </p:nvSpPr>
                <p:spPr>
                  <a:xfrm>
                    <a:off x="6478966" y="3071114"/>
                    <a:ext cx="128374" cy="1160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618" name="Straight Connector 2617"/>
                  <p:cNvCxnSpPr/>
                  <p:nvPr/>
                </p:nvCxnSpPr>
                <p:spPr>
                  <a:xfrm flipV="1">
                    <a:off x="6396950" y="3062297"/>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19" name="Rectangle 2618"/>
                  <p:cNvSpPr/>
                  <p:nvPr/>
                </p:nvSpPr>
                <p:spPr>
                  <a:xfrm>
                    <a:off x="6817733" y="3702991"/>
                    <a:ext cx="131939" cy="1160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620" name="Rectangle 2619"/>
                  <p:cNvSpPr/>
                  <p:nvPr/>
                </p:nvSpPr>
                <p:spPr>
                  <a:xfrm>
                    <a:off x="6407647" y="3157814"/>
                    <a:ext cx="442179" cy="74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621" name="Straight Connector 2620"/>
                  <p:cNvCxnSpPr/>
                  <p:nvPr/>
                </p:nvCxnSpPr>
                <p:spPr>
                  <a:xfrm flipV="1">
                    <a:off x="6846261" y="3804386"/>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571" name="Group 544"/>
                  <p:cNvGrpSpPr/>
                  <p:nvPr/>
                </p:nvGrpSpPr>
                <p:grpSpPr bwMode="auto">
                  <a:xfrm>
                    <a:off x="6400318" y="3137421"/>
                    <a:ext cx="559121" cy="92788"/>
                    <a:chOff x="6582044" y="2846082"/>
                    <a:chExt cx="559121" cy="92788"/>
                  </a:xfrm>
                </p:grpSpPr>
                <p:cxnSp>
                  <p:nvCxnSpPr>
                    <p:cNvPr id="2650" name="Straight Connector 2649"/>
                    <p:cNvCxnSpPr/>
                    <p:nvPr/>
                  </p:nvCxnSpPr>
                  <p:spPr>
                    <a:xfrm flipV="1">
                      <a:off x="7027987" y="2845902"/>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1" name="Straight Connector 2650"/>
                    <p:cNvCxnSpPr/>
                    <p:nvPr/>
                  </p:nvCxnSpPr>
                  <p:spPr>
                    <a:xfrm flipV="1">
                      <a:off x="6582242" y="2938479"/>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72" name="Group 547"/>
                  <p:cNvGrpSpPr/>
                  <p:nvPr/>
                </p:nvGrpSpPr>
                <p:grpSpPr bwMode="auto">
                  <a:xfrm>
                    <a:off x="6399838" y="3203285"/>
                    <a:ext cx="559121" cy="92788"/>
                    <a:chOff x="6582044" y="2846082"/>
                    <a:chExt cx="559121" cy="92788"/>
                  </a:xfrm>
                </p:grpSpPr>
                <p:cxnSp>
                  <p:nvCxnSpPr>
                    <p:cNvPr id="2648" name="Straight Connector 2647"/>
                    <p:cNvCxnSpPr/>
                    <p:nvPr/>
                  </p:nvCxnSpPr>
                  <p:spPr>
                    <a:xfrm flipV="1">
                      <a:off x="7032032" y="2846164"/>
                      <a:ext cx="117678"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9" name="Straight Connector 2648"/>
                    <p:cNvCxnSpPr/>
                    <p:nvPr/>
                  </p:nvCxnSpPr>
                  <p:spPr>
                    <a:xfrm flipV="1">
                      <a:off x="6582722" y="2934333"/>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73" name="Group 549"/>
                  <p:cNvGrpSpPr/>
                  <p:nvPr/>
                </p:nvGrpSpPr>
                <p:grpSpPr bwMode="auto">
                  <a:xfrm>
                    <a:off x="6399358" y="3269149"/>
                    <a:ext cx="559121" cy="92788"/>
                    <a:chOff x="6582044" y="2846082"/>
                    <a:chExt cx="559121" cy="92788"/>
                  </a:xfrm>
                </p:grpSpPr>
                <p:cxnSp>
                  <p:nvCxnSpPr>
                    <p:cNvPr id="2646" name="Straight Connector 2645"/>
                    <p:cNvCxnSpPr/>
                    <p:nvPr/>
                  </p:nvCxnSpPr>
                  <p:spPr>
                    <a:xfrm flipV="1">
                      <a:off x="7025379" y="2846427"/>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7" name="Straight Connector 2646"/>
                    <p:cNvCxnSpPr/>
                    <p:nvPr/>
                  </p:nvCxnSpPr>
                  <p:spPr>
                    <a:xfrm flipV="1">
                      <a:off x="6583201" y="2934596"/>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74" name="Group 550"/>
                  <p:cNvGrpSpPr/>
                  <p:nvPr/>
                </p:nvGrpSpPr>
                <p:grpSpPr bwMode="auto">
                  <a:xfrm>
                    <a:off x="6398878" y="3335013"/>
                    <a:ext cx="559121" cy="92788"/>
                    <a:chOff x="6582044" y="2846082"/>
                    <a:chExt cx="559121" cy="92788"/>
                  </a:xfrm>
                </p:grpSpPr>
                <p:cxnSp>
                  <p:nvCxnSpPr>
                    <p:cNvPr id="2644" name="Straight Connector 2643"/>
                    <p:cNvCxnSpPr/>
                    <p:nvPr/>
                  </p:nvCxnSpPr>
                  <p:spPr>
                    <a:xfrm flipV="1">
                      <a:off x="7025860" y="2846690"/>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5" name="Straight Connector 2644"/>
                    <p:cNvCxnSpPr/>
                    <p:nvPr/>
                  </p:nvCxnSpPr>
                  <p:spPr>
                    <a:xfrm flipV="1">
                      <a:off x="6583682" y="2934859"/>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75" name="Group 551"/>
                  <p:cNvGrpSpPr/>
                  <p:nvPr/>
                </p:nvGrpSpPr>
                <p:grpSpPr bwMode="auto">
                  <a:xfrm>
                    <a:off x="6398398" y="3400877"/>
                    <a:ext cx="559121" cy="92788"/>
                    <a:chOff x="6582044" y="2846082"/>
                    <a:chExt cx="559121" cy="92788"/>
                  </a:xfrm>
                </p:grpSpPr>
                <p:cxnSp>
                  <p:nvCxnSpPr>
                    <p:cNvPr id="2642" name="Straight Connector 2641"/>
                    <p:cNvCxnSpPr/>
                    <p:nvPr/>
                  </p:nvCxnSpPr>
                  <p:spPr>
                    <a:xfrm flipV="1">
                      <a:off x="7026340" y="2845483"/>
                      <a:ext cx="114110" cy="89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3" name="Straight Connector 2642"/>
                    <p:cNvCxnSpPr/>
                    <p:nvPr/>
                  </p:nvCxnSpPr>
                  <p:spPr>
                    <a:xfrm flipV="1">
                      <a:off x="6584162" y="2935122"/>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76" name="Group 552"/>
                  <p:cNvGrpSpPr/>
                  <p:nvPr/>
                </p:nvGrpSpPr>
                <p:grpSpPr bwMode="auto">
                  <a:xfrm>
                    <a:off x="6397918" y="3466741"/>
                    <a:ext cx="559121" cy="92788"/>
                    <a:chOff x="6582044" y="2846082"/>
                    <a:chExt cx="559121" cy="92788"/>
                  </a:xfrm>
                </p:grpSpPr>
                <p:cxnSp>
                  <p:nvCxnSpPr>
                    <p:cNvPr id="2640" name="Straight Connector 2639"/>
                    <p:cNvCxnSpPr/>
                    <p:nvPr/>
                  </p:nvCxnSpPr>
                  <p:spPr>
                    <a:xfrm flipV="1">
                      <a:off x="7026819" y="2845746"/>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1" name="Straight Connector 2640"/>
                    <p:cNvCxnSpPr/>
                    <p:nvPr/>
                  </p:nvCxnSpPr>
                  <p:spPr>
                    <a:xfrm flipV="1">
                      <a:off x="6584641" y="2938323"/>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77" name="Group 555"/>
                  <p:cNvGrpSpPr/>
                  <p:nvPr/>
                </p:nvGrpSpPr>
                <p:grpSpPr bwMode="auto">
                  <a:xfrm>
                    <a:off x="6397438" y="3532605"/>
                    <a:ext cx="559121" cy="92788"/>
                    <a:chOff x="6582044" y="2846082"/>
                    <a:chExt cx="559121" cy="92788"/>
                  </a:xfrm>
                </p:grpSpPr>
                <p:cxnSp>
                  <p:nvCxnSpPr>
                    <p:cNvPr id="2638" name="Straight Connector 2637"/>
                    <p:cNvCxnSpPr/>
                    <p:nvPr/>
                  </p:nvCxnSpPr>
                  <p:spPr>
                    <a:xfrm flipV="1">
                      <a:off x="7027299" y="2841601"/>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9" name="Straight Connector 2638"/>
                    <p:cNvCxnSpPr/>
                    <p:nvPr/>
                  </p:nvCxnSpPr>
                  <p:spPr>
                    <a:xfrm flipV="1">
                      <a:off x="6581557" y="2938587"/>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78" name="Group 556"/>
                  <p:cNvGrpSpPr/>
                  <p:nvPr/>
                </p:nvGrpSpPr>
                <p:grpSpPr bwMode="auto">
                  <a:xfrm>
                    <a:off x="6396958" y="3598469"/>
                    <a:ext cx="559121" cy="92788"/>
                    <a:chOff x="6582044" y="2846082"/>
                    <a:chExt cx="559121" cy="92788"/>
                  </a:xfrm>
                </p:grpSpPr>
                <p:cxnSp>
                  <p:nvCxnSpPr>
                    <p:cNvPr id="2636" name="Straight Connector 2635"/>
                    <p:cNvCxnSpPr/>
                    <p:nvPr/>
                  </p:nvCxnSpPr>
                  <p:spPr>
                    <a:xfrm flipV="1">
                      <a:off x="7031347" y="2841863"/>
                      <a:ext cx="110543"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7" name="Straight Connector 2636"/>
                    <p:cNvCxnSpPr/>
                    <p:nvPr/>
                  </p:nvCxnSpPr>
                  <p:spPr>
                    <a:xfrm flipV="1">
                      <a:off x="6582037" y="2938849"/>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79" name="Group 557"/>
                  <p:cNvGrpSpPr/>
                  <p:nvPr/>
                </p:nvGrpSpPr>
                <p:grpSpPr bwMode="auto">
                  <a:xfrm>
                    <a:off x="6396478" y="3664333"/>
                    <a:ext cx="559121" cy="92788"/>
                    <a:chOff x="6582044" y="2846082"/>
                    <a:chExt cx="559121" cy="92788"/>
                  </a:xfrm>
                </p:grpSpPr>
                <p:cxnSp>
                  <p:nvCxnSpPr>
                    <p:cNvPr id="2634" name="Straight Connector 2633"/>
                    <p:cNvCxnSpPr/>
                    <p:nvPr/>
                  </p:nvCxnSpPr>
                  <p:spPr>
                    <a:xfrm flipV="1">
                      <a:off x="7028259" y="2846534"/>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5" name="Straight Connector 2634"/>
                    <p:cNvCxnSpPr/>
                    <p:nvPr/>
                  </p:nvCxnSpPr>
                  <p:spPr>
                    <a:xfrm flipV="1">
                      <a:off x="6582516" y="2939112"/>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80" name="Group 558"/>
                  <p:cNvGrpSpPr/>
                  <p:nvPr/>
                </p:nvGrpSpPr>
                <p:grpSpPr bwMode="auto">
                  <a:xfrm>
                    <a:off x="6395998" y="3730197"/>
                    <a:ext cx="559121" cy="92788"/>
                    <a:chOff x="6582044" y="2846082"/>
                    <a:chExt cx="559121" cy="92788"/>
                  </a:xfrm>
                </p:grpSpPr>
                <p:cxnSp>
                  <p:nvCxnSpPr>
                    <p:cNvPr id="2632" name="Straight Connector 2631"/>
                    <p:cNvCxnSpPr/>
                    <p:nvPr/>
                  </p:nvCxnSpPr>
                  <p:spPr>
                    <a:xfrm flipV="1">
                      <a:off x="7028739" y="2845327"/>
                      <a:ext cx="114110" cy="9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3" name="Straight Connector 2632"/>
                    <p:cNvCxnSpPr/>
                    <p:nvPr/>
                  </p:nvCxnSpPr>
                  <p:spPr>
                    <a:xfrm flipV="1">
                      <a:off x="6582996" y="2939374"/>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594" name="Straight Connector 2593"/>
                <p:cNvCxnSpPr/>
                <p:nvPr/>
              </p:nvCxnSpPr>
              <p:spPr bwMode="auto">
                <a:xfrm flipH="1">
                  <a:off x="6685020" y="4525263"/>
                  <a:ext cx="4466" cy="8562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5" name="Straight Connector 2594"/>
                <p:cNvCxnSpPr/>
                <p:nvPr/>
              </p:nvCxnSpPr>
              <p:spPr bwMode="auto">
                <a:xfrm>
                  <a:off x="6632928" y="4705450"/>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6" name="Straight Connector 2595"/>
                <p:cNvCxnSpPr/>
                <p:nvPr/>
              </p:nvCxnSpPr>
              <p:spPr bwMode="auto">
                <a:xfrm>
                  <a:off x="6631439" y="4770972"/>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7" name="Straight Connector 2596"/>
                <p:cNvCxnSpPr/>
                <p:nvPr/>
              </p:nvCxnSpPr>
              <p:spPr bwMode="auto">
                <a:xfrm>
                  <a:off x="6631439" y="4848408"/>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8" name="Straight Connector 2597"/>
                <p:cNvCxnSpPr/>
                <p:nvPr/>
              </p:nvCxnSpPr>
              <p:spPr bwMode="auto">
                <a:xfrm>
                  <a:off x="6629951" y="4913931"/>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9" name="Straight Connector 2598"/>
                <p:cNvCxnSpPr/>
                <p:nvPr/>
              </p:nvCxnSpPr>
              <p:spPr bwMode="auto">
                <a:xfrm>
                  <a:off x="6626975" y="4976475"/>
                  <a:ext cx="610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0" name="Straight Connector 2599"/>
                <p:cNvCxnSpPr/>
                <p:nvPr/>
              </p:nvCxnSpPr>
              <p:spPr bwMode="auto">
                <a:xfrm>
                  <a:off x="6626975" y="504497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1" name="Straight Connector 2600"/>
                <p:cNvCxnSpPr/>
                <p:nvPr/>
              </p:nvCxnSpPr>
              <p:spPr bwMode="auto">
                <a:xfrm>
                  <a:off x="6625486" y="511347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2" name="Straight Connector 2601"/>
                <p:cNvCxnSpPr/>
                <p:nvPr/>
              </p:nvCxnSpPr>
              <p:spPr bwMode="auto">
                <a:xfrm>
                  <a:off x="6629951" y="5183468"/>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3" name="Straight Connector 2602"/>
                <p:cNvCxnSpPr/>
                <p:nvPr/>
              </p:nvCxnSpPr>
              <p:spPr bwMode="auto">
                <a:xfrm>
                  <a:off x="6631439" y="5251969"/>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4" name="Straight Connector 2603"/>
                <p:cNvCxnSpPr/>
                <p:nvPr/>
              </p:nvCxnSpPr>
              <p:spPr bwMode="auto">
                <a:xfrm>
                  <a:off x="6631439" y="5321958"/>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5" name="Straight Connector 2604"/>
                <p:cNvCxnSpPr/>
                <p:nvPr/>
              </p:nvCxnSpPr>
              <p:spPr bwMode="auto">
                <a:xfrm>
                  <a:off x="6632928" y="5387481"/>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6" name="Straight Connector 2605"/>
                <p:cNvCxnSpPr/>
                <p:nvPr/>
              </p:nvCxnSpPr>
              <p:spPr bwMode="auto">
                <a:xfrm flipH="1">
                  <a:off x="6632928" y="4531219"/>
                  <a:ext cx="5804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556" name="Group 2606"/>
                <p:cNvGrpSpPr/>
                <p:nvPr/>
              </p:nvGrpSpPr>
              <p:grpSpPr bwMode="auto">
                <a:xfrm>
                  <a:off x="6434171" y="4488570"/>
                  <a:ext cx="224203" cy="179034"/>
                  <a:chOff x="3668110" y="2448910"/>
                  <a:chExt cx="3794234" cy="2165130"/>
                </a:xfrm>
              </p:grpSpPr>
              <p:sp>
                <p:nvSpPr>
                  <p:cNvPr id="2608" name="Rectangle 2607"/>
                  <p:cNvSpPr/>
                  <p:nvPr/>
                </p:nvSpPr>
                <p:spPr>
                  <a:xfrm>
                    <a:off x="3681739" y="3739062"/>
                    <a:ext cx="3752982"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609" name="Freeform 2608"/>
                  <p:cNvSpPr/>
                  <p:nvPr/>
                </p:nvSpPr>
                <p:spPr>
                  <a:xfrm>
                    <a:off x="3681739" y="2442421"/>
                    <a:ext cx="3778161" cy="1314656"/>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559" name="Group 2609"/>
                  <p:cNvGrpSpPr/>
                  <p:nvPr/>
                </p:nvGrpSpPr>
                <p:grpSpPr bwMode="auto">
                  <a:xfrm>
                    <a:off x="3941378" y="2603243"/>
                    <a:ext cx="3202061" cy="1066110"/>
                    <a:chOff x="7939341" y="3037317"/>
                    <a:chExt cx="897649" cy="353919"/>
                  </a:xfrm>
                </p:grpSpPr>
                <p:sp>
                  <p:nvSpPr>
                    <p:cNvPr id="2611" name="Freeform 2610"/>
                    <p:cNvSpPr/>
                    <p:nvPr/>
                  </p:nvSpPr>
                  <p:spPr>
                    <a:xfrm>
                      <a:off x="7965410" y="3037735"/>
                      <a:ext cx="847321" cy="197288"/>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612" name="Freeform 2611"/>
                    <p:cNvSpPr/>
                    <p:nvPr/>
                  </p:nvSpPr>
                  <p:spPr>
                    <a:xfrm>
                      <a:off x="8516169" y="3205133"/>
                      <a:ext cx="317748" cy="17337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613" name="Freeform 2612"/>
                    <p:cNvSpPr/>
                    <p:nvPr/>
                  </p:nvSpPr>
                  <p:spPr>
                    <a:xfrm>
                      <a:off x="7944229" y="3205133"/>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614" name="Freeform 2613"/>
                    <p:cNvSpPr/>
                    <p:nvPr/>
                  </p:nvSpPr>
                  <p:spPr>
                    <a:xfrm>
                      <a:off x="8050142" y="3121434"/>
                      <a:ext cx="670798" cy="269030"/>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93480" name="Group 2530"/>
              <p:cNvGrpSpPr/>
              <p:nvPr/>
            </p:nvGrpSpPr>
            <p:grpSpPr bwMode="auto">
              <a:xfrm>
                <a:off x="7734580" y="4641605"/>
                <a:ext cx="267360" cy="997195"/>
                <a:chOff x="6424161" y="4488570"/>
                <a:chExt cx="267360" cy="997195"/>
              </a:xfrm>
            </p:grpSpPr>
            <p:grpSp>
              <p:nvGrpSpPr>
                <p:cNvPr id="93483" name="Group 506"/>
                <p:cNvGrpSpPr/>
                <p:nvPr/>
              </p:nvGrpSpPr>
              <p:grpSpPr bwMode="auto">
                <a:xfrm>
                  <a:off x="6424161" y="4637077"/>
                  <a:ext cx="235570" cy="848688"/>
                  <a:chOff x="6395998" y="3062424"/>
                  <a:chExt cx="564403" cy="837478"/>
                </a:xfrm>
              </p:grpSpPr>
              <p:sp>
                <p:nvSpPr>
                  <p:cNvPr id="2556" name="Rectangle 2555"/>
                  <p:cNvSpPr/>
                  <p:nvPr/>
                </p:nvSpPr>
                <p:spPr>
                  <a:xfrm>
                    <a:off x="6509298" y="3062163"/>
                    <a:ext cx="449311" cy="74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557" name="Straight Connector 2556"/>
                  <p:cNvCxnSpPr/>
                  <p:nvPr/>
                </p:nvCxnSpPr>
                <p:spPr>
                  <a:xfrm flipV="1">
                    <a:off x="6848063" y="3062163"/>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58" name="Rectangle 2557"/>
                  <p:cNvSpPr/>
                  <p:nvPr/>
                </p:nvSpPr>
                <p:spPr>
                  <a:xfrm>
                    <a:off x="6477203" y="3070980"/>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559" name="Straight Connector 2558"/>
                  <p:cNvCxnSpPr/>
                  <p:nvPr/>
                </p:nvCxnSpPr>
                <p:spPr>
                  <a:xfrm flipV="1">
                    <a:off x="6395187" y="3062163"/>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60" name="Rectangle 2559"/>
                  <p:cNvSpPr/>
                  <p:nvPr/>
                </p:nvSpPr>
                <p:spPr>
                  <a:xfrm>
                    <a:off x="6819535" y="3702857"/>
                    <a:ext cx="131942"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561" name="Rectangle 2560"/>
                  <p:cNvSpPr/>
                  <p:nvPr/>
                </p:nvSpPr>
                <p:spPr>
                  <a:xfrm>
                    <a:off x="6405884" y="3157679"/>
                    <a:ext cx="445746" cy="74208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562" name="Straight Connector 2561"/>
                  <p:cNvCxnSpPr/>
                  <p:nvPr/>
                </p:nvCxnSpPr>
                <p:spPr>
                  <a:xfrm flipV="1">
                    <a:off x="6848063" y="3804251"/>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512" name="Group 544"/>
                  <p:cNvGrpSpPr/>
                  <p:nvPr/>
                </p:nvGrpSpPr>
                <p:grpSpPr bwMode="auto">
                  <a:xfrm>
                    <a:off x="6400318" y="3137421"/>
                    <a:ext cx="559121" cy="92788"/>
                    <a:chOff x="6582044" y="2846082"/>
                    <a:chExt cx="559121" cy="92788"/>
                  </a:xfrm>
                </p:grpSpPr>
                <p:cxnSp>
                  <p:nvCxnSpPr>
                    <p:cNvPr id="2591" name="Straight Connector 2590"/>
                    <p:cNvCxnSpPr/>
                    <p:nvPr/>
                  </p:nvCxnSpPr>
                  <p:spPr>
                    <a:xfrm flipV="1">
                      <a:off x="7029788" y="2845767"/>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2" name="Straight Connector 2591"/>
                    <p:cNvCxnSpPr/>
                    <p:nvPr/>
                  </p:nvCxnSpPr>
                  <p:spPr>
                    <a:xfrm flipV="1">
                      <a:off x="6580478" y="2938345"/>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13" name="Group 547"/>
                  <p:cNvGrpSpPr/>
                  <p:nvPr/>
                </p:nvGrpSpPr>
                <p:grpSpPr bwMode="auto">
                  <a:xfrm>
                    <a:off x="6399838" y="3203285"/>
                    <a:ext cx="559121" cy="92788"/>
                    <a:chOff x="6582044" y="2846082"/>
                    <a:chExt cx="559121" cy="92788"/>
                  </a:xfrm>
                </p:grpSpPr>
                <p:cxnSp>
                  <p:nvCxnSpPr>
                    <p:cNvPr id="2589" name="Straight Connector 2588"/>
                    <p:cNvCxnSpPr/>
                    <p:nvPr/>
                  </p:nvCxnSpPr>
                  <p:spPr>
                    <a:xfrm flipV="1">
                      <a:off x="7030269" y="2846030"/>
                      <a:ext cx="121242"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0" name="Straight Connector 2589"/>
                    <p:cNvCxnSpPr/>
                    <p:nvPr/>
                  </p:nvCxnSpPr>
                  <p:spPr>
                    <a:xfrm flipV="1">
                      <a:off x="6580959" y="2934199"/>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14" name="Group 549"/>
                  <p:cNvGrpSpPr/>
                  <p:nvPr/>
                </p:nvGrpSpPr>
                <p:grpSpPr bwMode="auto">
                  <a:xfrm>
                    <a:off x="6399358" y="3269149"/>
                    <a:ext cx="559121" cy="92788"/>
                    <a:chOff x="6582044" y="2846082"/>
                    <a:chExt cx="559121" cy="92788"/>
                  </a:xfrm>
                </p:grpSpPr>
                <p:cxnSp>
                  <p:nvCxnSpPr>
                    <p:cNvPr id="2587" name="Straight Connector 2586"/>
                    <p:cNvCxnSpPr/>
                    <p:nvPr/>
                  </p:nvCxnSpPr>
                  <p:spPr>
                    <a:xfrm flipV="1">
                      <a:off x="7027183" y="2846292"/>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8" name="Straight Connector 2587"/>
                    <p:cNvCxnSpPr/>
                    <p:nvPr/>
                  </p:nvCxnSpPr>
                  <p:spPr>
                    <a:xfrm flipV="1">
                      <a:off x="6581438" y="2934461"/>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15" name="Group 550"/>
                  <p:cNvGrpSpPr/>
                  <p:nvPr/>
                </p:nvGrpSpPr>
                <p:grpSpPr bwMode="auto">
                  <a:xfrm>
                    <a:off x="6398878" y="3335013"/>
                    <a:ext cx="559121" cy="92788"/>
                    <a:chOff x="6582044" y="2846082"/>
                    <a:chExt cx="559121" cy="92788"/>
                  </a:xfrm>
                </p:grpSpPr>
                <p:cxnSp>
                  <p:nvCxnSpPr>
                    <p:cNvPr id="2585" name="Straight Connector 2584"/>
                    <p:cNvCxnSpPr/>
                    <p:nvPr/>
                  </p:nvCxnSpPr>
                  <p:spPr>
                    <a:xfrm flipV="1">
                      <a:off x="7027663" y="2846556"/>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6" name="Straight Connector 2585"/>
                    <p:cNvCxnSpPr/>
                    <p:nvPr/>
                  </p:nvCxnSpPr>
                  <p:spPr>
                    <a:xfrm flipV="1">
                      <a:off x="6581918" y="2934725"/>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16" name="Group 551"/>
                  <p:cNvGrpSpPr/>
                  <p:nvPr/>
                </p:nvGrpSpPr>
                <p:grpSpPr bwMode="auto">
                  <a:xfrm>
                    <a:off x="6398398" y="3400877"/>
                    <a:ext cx="559121" cy="92788"/>
                    <a:chOff x="6582044" y="2846082"/>
                    <a:chExt cx="559121" cy="92788"/>
                  </a:xfrm>
                </p:grpSpPr>
                <p:cxnSp>
                  <p:nvCxnSpPr>
                    <p:cNvPr id="2583" name="Straight Connector 2582"/>
                    <p:cNvCxnSpPr/>
                    <p:nvPr/>
                  </p:nvCxnSpPr>
                  <p:spPr>
                    <a:xfrm flipV="1">
                      <a:off x="7028144" y="2845349"/>
                      <a:ext cx="114110" cy="89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4" name="Straight Connector 2583"/>
                    <p:cNvCxnSpPr/>
                    <p:nvPr/>
                  </p:nvCxnSpPr>
                  <p:spPr>
                    <a:xfrm flipV="1">
                      <a:off x="6582399" y="2934987"/>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17" name="Group 552"/>
                  <p:cNvGrpSpPr/>
                  <p:nvPr/>
                </p:nvGrpSpPr>
                <p:grpSpPr bwMode="auto">
                  <a:xfrm>
                    <a:off x="6397918" y="3466741"/>
                    <a:ext cx="559121" cy="92788"/>
                    <a:chOff x="6582044" y="2846082"/>
                    <a:chExt cx="559121" cy="92788"/>
                  </a:xfrm>
                </p:grpSpPr>
                <p:cxnSp>
                  <p:nvCxnSpPr>
                    <p:cNvPr id="2581" name="Straight Connector 2580"/>
                    <p:cNvCxnSpPr/>
                    <p:nvPr/>
                  </p:nvCxnSpPr>
                  <p:spPr>
                    <a:xfrm flipV="1">
                      <a:off x="7028622" y="2845611"/>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2" name="Straight Connector 2581"/>
                    <p:cNvCxnSpPr/>
                    <p:nvPr/>
                  </p:nvCxnSpPr>
                  <p:spPr>
                    <a:xfrm flipV="1">
                      <a:off x="6582877" y="2938189"/>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18" name="Group 555"/>
                  <p:cNvGrpSpPr/>
                  <p:nvPr/>
                </p:nvGrpSpPr>
                <p:grpSpPr bwMode="auto">
                  <a:xfrm>
                    <a:off x="6397438" y="3532605"/>
                    <a:ext cx="559121" cy="92788"/>
                    <a:chOff x="6582044" y="2846082"/>
                    <a:chExt cx="559121" cy="92788"/>
                  </a:xfrm>
                </p:grpSpPr>
                <p:cxnSp>
                  <p:nvCxnSpPr>
                    <p:cNvPr id="2579" name="Straight Connector 2578"/>
                    <p:cNvCxnSpPr/>
                    <p:nvPr/>
                  </p:nvCxnSpPr>
                  <p:spPr>
                    <a:xfrm flipV="1">
                      <a:off x="7029103" y="2841466"/>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0" name="Straight Connector 2579"/>
                    <p:cNvCxnSpPr/>
                    <p:nvPr/>
                  </p:nvCxnSpPr>
                  <p:spPr>
                    <a:xfrm flipV="1">
                      <a:off x="6579793" y="2938452"/>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19" name="Group 556"/>
                  <p:cNvGrpSpPr/>
                  <p:nvPr/>
                </p:nvGrpSpPr>
                <p:grpSpPr bwMode="auto">
                  <a:xfrm>
                    <a:off x="6396958" y="3598469"/>
                    <a:ext cx="559121" cy="92788"/>
                    <a:chOff x="6582044" y="2846082"/>
                    <a:chExt cx="559121" cy="92788"/>
                  </a:xfrm>
                </p:grpSpPr>
                <p:cxnSp>
                  <p:nvCxnSpPr>
                    <p:cNvPr id="2577" name="Straight Connector 2576"/>
                    <p:cNvCxnSpPr/>
                    <p:nvPr/>
                  </p:nvCxnSpPr>
                  <p:spPr>
                    <a:xfrm flipV="1">
                      <a:off x="7029584" y="2841729"/>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8" name="Straight Connector 2577"/>
                    <p:cNvCxnSpPr/>
                    <p:nvPr/>
                  </p:nvCxnSpPr>
                  <p:spPr>
                    <a:xfrm flipV="1">
                      <a:off x="6580274" y="2938714"/>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20" name="Group 557"/>
                  <p:cNvGrpSpPr/>
                  <p:nvPr/>
                </p:nvGrpSpPr>
                <p:grpSpPr bwMode="auto">
                  <a:xfrm>
                    <a:off x="6396478" y="3664333"/>
                    <a:ext cx="559121" cy="92788"/>
                    <a:chOff x="6582044" y="2846082"/>
                    <a:chExt cx="559121" cy="92788"/>
                  </a:xfrm>
                </p:grpSpPr>
                <p:cxnSp>
                  <p:nvCxnSpPr>
                    <p:cNvPr id="2575" name="Straight Connector 2574"/>
                    <p:cNvCxnSpPr/>
                    <p:nvPr/>
                  </p:nvCxnSpPr>
                  <p:spPr>
                    <a:xfrm flipV="1">
                      <a:off x="7030062" y="2846400"/>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6" name="Straight Connector 2575"/>
                    <p:cNvCxnSpPr/>
                    <p:nvPr/>
                  </p:nvCxnSpPr>
                  <p:spPr>
                    <a:xfrm flipV="1">
                      <a:off x="6580752" y="2938976"/>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521" name="Group 558"/>
                  <p:cNvGrpSpPr/>
                  <p:nvPr/>
                </p:nvGrpSpPr>
                <p:grpSpPr bwMode="auto">
                  <a:xfrm>
                    <a:off x="6395998" y="3730197"/>
                    <a:ext cx="559121" cy="92788"/>
                    <a:chOff x="6582044" y="2846082"/>
                    <a:chExt cx="559121" cy="92788"/>
                  </a:xfrm>
                </p:grpSpPr>
                <p:cxnSp>
                  <p:nvCxnSpPr>
                    <p:cNvPr id="2573" name="Straight Connector 2572"/>
                    <p:cNvCxnSpPr/>
                    <p:nvPr/>
                  </p:nvCxnSpPr>
                  <p:spPr>
                    <a:xfrm flipV="1">
                      <a:off x="7030543" y="2845192"/>
                      <a:ext cx="114110" cy="9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4" name="Straight Connector 2573"/>
                    <p:cNvCxnSpPr/>
                    <p:nvPr/>
                  </p:nvCxnSpPr>
                  <p:spPr>
                    <a:xfrm flipV="1">
                      <a:off x="6581233" y="2939239"/>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535" name="Straight Connector 2534"/>
                <p:cNvCxnSpPr/>
                <p:nvPr/>
              </p:nvCxnSpPr>
              <p:spPr bwMode="auto">
                <a:xfrm flipH="1">
                  <a:off x="6685773" y="4525126"/>
                  <a:ext cx="4465" cy="856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6" name="Straight Connector 2535"/>
                <p:cNvCxnSpPr/>
                <p:nvPr/>
              </p:nvCxnSpPr>
              <p:spPr bwMode="auto">
                <a:xfrm>
                  <a:off x="6632192" y="4705314"/>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7" name="Straight Connector 2536"/>
                <p:cNvCxnSpPr/>
                <p:nvPr/>
              </p:nvCxnSpPr>
              <p:spPr bwMode="auto">
                <a:xfrm>
                  <a:off x="6630703" y="477083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8" name="Straight Connector 2537"/>
                <p:cNvCxnSpPr/>
                <p:nvPr/>
              </p:nvCxnSpPr>
              <p:spPr bwMode="auto">
                <a:xfrm>
                  <a:off x="6630703" y="484827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9" name="Straight Connector 2538"/>
                <p:cNvCxnSpPr/>
                <p:nvPr/>
              </p:nvCxnSpPr>
              <p:spPr bwMode="auto">
                <a:xfrm>
                  <a:off x="6629215" y="4913795"/>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0" name="Straight Connector 2539"/>
                <p:cNvCxnSpPr/>
                <p:nvPr/>
              </p:nvCxnSpPr>
              <p:spPr bwMode="auto">
                <a:xfrm>
                  <a:off x="6627727" y="4976339"/>
                  <a:ext cx="610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1" name="Straight Connector 2540"/>
                <p:cNvCxnSpPr/>
                <p:nvPr/>
              </p:nvCxnSpPr>
              <p:spPr bwMode="auto">
                <a:xfrm>
                  <a:off x="6627727" y="504484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2" name="Straight Connector 2541"/>
                <p:cNvCxnSpPr/>
                <p:nvPr/>
              </p:nvCxnSpPr>
              <p:spPr bwMode="auto">
                <a:xfrm>
                  <a:off x="6626239" y="511334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3" name="Straight Connector 2542"/>
                <p:cNvCxnSpPr/>
                <p:nvPr/>
              </p:nvCxnSpPr>
              <p:spPr bwMode="auto">
                <a:xfrm>
                  <a:off x="6629215" y="518333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4" name="Straight Connector 2543"/>
                <p:cNvCxnSpPr/>
                <p:nvPr/>
              </p:nvCxnSpPr>
              <p:spPr bwMode="auto">
                <a:xfrm>
                  <a:off x="6630703" y="525183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5" name="Straight Connector 2544"/>
                <p:cNvCxnSpPr/>
                <p:nvPr/>
              </p:nvCxnSpPr>
              <p:spPr bwMode="auto">
                <a:xfrm>
                  <a:off x="6630703" y="532182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6" name="Straight Connector 2545"/>
                <p:cNvCxnSpPr/>
                <p:nvPr/>
              </p:nvCxnSpPr>
              <p:spPr bwMode="auto">
                <a:xfrm>
                  <a:off x="6632192" y="5387345"/>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7" name="Straight Connector 2546"/>
                <p:cNvCxnSpPr/>
                <p:nvPr/>
              </p:nvCxnSpPr>
              <p:spPr bwMode="auto">
                <a:xfrm flipH="1">
                  <a:off x="6632192" y="4531082"/>
                  <a:ext cx="5953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497" name="Group 2547"/>
                <p:cNvGrpSpPr/>
                <p:nvPr/>
              </p:nvGrpSpPr>
              <p:grpSpPr bwMode="auto">
                <a:xfrm>
                  <a:off x="6434171" y="4488570"/>
                  <a:ext cx="224203" cy="179034"/>
                  <a:chOff x="3668110" y="2448910"/>
                  <a:chExt cx="3794234" cy="2165130"/>
                </a:xfrm>
              </p:grpSpPr>
              <p:sp>
                <p:nvSpPr>
                  <p:cNvPr id="2549" name="Rectangle 2548"/>
                  <p:cNvSpPr/>
                  <p:nvPr/>
                </p:nvSpPr>
                <p:spPr>
                  <a:xfrm>
                    <a:off x="3669284" y="3737417"/>
                    <a:ext cx="3778161"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550" name="Freeform 2549"/>
                  <p:cNvSpPr/>
                  <p:nvPr/>
                </p:nvSpPr>
                <p:spPr>
                  <a:xfrm>
                    <a:off x="3669284" y="2440776"/>
                    <a:ext cx="3803357" cy="1314645"/>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500" name="Group 2550"/>
                  <p:cNvGrpSpPr/>
                  <p:nvPr/>
                </p:nvGrpSpPr>
                <p:grpSpPr bwMode="auto">
                  <a:xfrm>
                    <a:off x="3941378" y="2603243"/>
                    <a:ext cx="3202061" cy="1066110"/>
                    <a:chOff x="7939341" y="3037317"/>
                    <a:chExt cx="897649" cy="353919"/>
                  </a:xfrm>
                </p:grpSpPr>
                <p:sp>
                  <p:nvSpPr>
                    <p:cNvPr id="2552" name="Freeform 2551"/>
                    <p:cNvSpPr/>
                    <p:nvPr/>
                  </p:nvSpPr>
                  <p:spPr>
                    <a:xfrm>
                      <a:off x="7968982" y="3037185"/>
                      <a:ext cx="847321" cy="19729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553" name="Freeform 2552"/>
                    <p:cNvSpPr/>
                    <p:nvPr/>
                  </p:nvSpPr>
                  <p:spPr>
                    <a:xfrm>
                      <a:off x="8519740" y="3204583"/>
                      <a:ext cx="317743" cy="173378"/>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554" name="Freeform 2553"/>
                    <p:cNvSpPr/>
                    <p:nvPr/>
                  </p:nvSpPr>
                  <p:spPr>
                    <a:xfrm>
                      <a:off x="7940738" y="3204583"/>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555" name="Freeform 2554"/>
                    <p:cNvSpPr/>
                    <p:nvPr/>
                  </p:nvSpPr>
                  <p:spPr>
                    <a:xfrm>
                      <a:off x="8046651" y="3120884"/>
                      <a:ext cx="677857" cy="26903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sp>
            <p:nvSpPr>
              <p:cNvPr id="2532" name="TextBox 2531"/>
              <p:cNvSpPr txBox="1"/>
              <p:nvPr/>
            </p:nvSpPr>
            <p:spPr>
              <a:xfrm>
                <a:off x="7327921" y="4173339"/>
                <a:ext cx="314043" cy="333570"/>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sz="1700"/>
                  <a:t>…</a:t>
                </a:r>
                <a:endParaRPr lang="en-US" sz="1700"/>
              </a:p>
            </p:txBody>
          </p:sp>
          <p:sp>
            <p:nvSpPr>
              <p:cNvPr id="2533" name="TextBox 2532"/>
              <p:cNvSpPr txBox="1"/>
              <p:nvPr/>
            </p:nvSpPr>
            <p:spPr>
              <a:xfrm>
                <a:off x="7423176" y="4980459"/>
                <a:ext cx="314043" cy="332080"/>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sz="1700"/>
                  <a:t>…</a:t>
                </a:r>
                <a:endParaRPr lang="en-US" sz="1700"/>
              </a:p>
            </p:txBody>
          </p:sp>
        </p:grpSp>
        <p:grpSp>
          <p:nvGrpSpPr>
            <p:cNvPr id="93202" name="Group 2769"/>
            <p:cNvGrpSpPr/>
            <p:nvPr/>
          </p:nvGrpSpPr>
          <p:grpSpPr bwMode="auto">
            <a:xfrm>
              <a:off x="628478" y="3951330"/>
              <a:ext cx="1425379" cy="1535070"/>
              <a:chOff x="6576561" y="4111039"/>
              <a:chExt cx="1425379" cy="1535070"/>
            </a:xfrm>
          </p:grpSpPr>
          <p:cxnSp>
            <p:nvCxnSpPr>
              <p:cNvPr id="2771" name="Straight Connector 2770"/>
              <p:cNvCxnSpPr>
                <a:endCxn id="2976" idx="4"/>
              </p:cNvCxnSpPr>
              <p:nvPr/>
            </p:nvCxnSpPr>
            <p:spPr bwMode="auto">
              <a:xfrm flipH="1">
                <a:off x="6695629" y="4110794"/>
                <a:ext cx="437575" cy="592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2" name="Straight Connector 2771"/>
              <p:cNvCxnSpPr>
                <a:endCxn id="2920" idx="2"/>
              </p:cNvCxnSpPr>
              <p:nvPr/>
            </p:nvCxnSpPr>
            <p:spPr bwMode="auto">
              <a:xfrm flipH="1">
                <a:off x="7005206" y="4119729"/>
                <a:ext cx="264927" cy="5867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3" name="Straight Connector 2772"/>
              <p:cNvCxnSpPr>
                <a:endCxn id="2799" idx="4"/>
              </p:cNvCxnSpPr>
              <p:nvPr/>
            </p:nvCxnSpPr>
            <p:spPr bwMode="auto">
              <a:xfrm>
                <a:off x="7539525" y="4149512"/>
                <a:ext cx="315531" cy="5539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230" name="Group 2773"/>
              <p:cNvGrpSpPr/>
              <p:nvPr/>
            </p:nvGrpSpPr>
            <p:grpSpPr bwMode="auto">
              <a:xfrm>
                <a:off x="6576561" y="4640970"/>
                <a:ext cx="267360" cy="997195"/>
                <a:chOff x="6424161" y="4488570"/>
                <a:chExt cx="267360" cy="997195"/>
              </a:xfrm>
            </p:grpSpPr>
            <p:grpSp>
              <p:nvGrpSpPr>
                <p:cNvPr id="93414" name="Group 506"/>
                <p:cNvGrpSpPr/>
                <p:nvPr/>
              </p:nvGrpSpPr>
              <p:grpSpPr bwMode="auto">
                <a:xfrm>
                  <a:off x="6424161" y="4637077"/>
                  <a:ext cx="235570" cy="848688"/>
                  <a:chOff x="6395998" y="3062424"/>
                  <a:chExt cx="564403" cy="837478"/>
                </a:xfrm>
              </p:grpSpPr>
              <p:sp>
                <p:nvSpPr>
                  <p:cNvPr id="2980" name="Rectangle 2979"/>
                  <p:cNvSpPr/>
                  <p:nvPr/>
                </p:nvSpPr>
                <p:spPr>
                  <a:xfrm>
                    <a:off x="6510109" y="3062790"/>
                    <a:ext cx="449311" cy="74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981" name="Straight Connector 2980"/>
                  <p:cNvCxnSpPr/>
                  <p:nvPr/>
                </p:nvCxnSpPr>
                <p:spPr>
                  <a:xfrm flipV="1">
                    <a:off x="6848876" y="3062790"/>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82" name="Rectangle 2981"/>
                  <p:cNvSpPr/>
                  <p:nvPr/>
                </p:nvSpPr>
                <p:spPr>
                  <a:xfrm>
                    <a:off x="6478016" y="3071607"/>
                    <a:ext cx="131939"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983" name="Straight Connector 2982"/>
                  <p:cNvCxnSpPr/>
                  <p:nvPr/>
                </p:nvCxnSpPr>
                <p:spPr>
                  <a:xfrm flipV="1">
                    <a:off x="6395998" y="3062790"/>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84" name="Rectangle 2983"/>
                  <p:cNvSpPr/>
                  <p:nvPr/>
                </p:nvSpPr>
                <p:spPr>
                  <a:xfrm>
                    <a:off x="6820348" y="3703484"/>
                    <a:ext cx="131939"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985" name="Rectangle 2984"/>
                  <p:cNvSpPr/>
                  <p:nvPr/>
                </p:nvSpPr>
                <p:spPr>
                  <a:xfrm>
                    <a:off x="6406697" y="3158306"/>
                    <a:ext cx="445744" cy="74208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986" name="Straight Connector 2985"/>
                  <p:cNvCxnSpPr/>
                  <p:nvPr/>
                </p:nvCxnSpPr>
                <p:spPr>
                  <a:xfrm flipV="1">
                    <a:off x="6848876" y="3804878"/>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443" name="Group 544"/>
                  <p:cNvGrpSpPr/>
                  <p:nvPr/>
                </p:nvGrpSpPr>
                <p:grpSpPr bwMode="auto">
                  <a:xfrm>
                    <a:off x="6400318" y="3137421"/>
                    <a:ext cx="559121" cy="92788"/>
                    <a:chOff x="6582044" y="2846082"/>
                    <a:chExt cx="559121" cy="92788"/>
                  </a:xfrm>
                </p:grpSpPr>
                <p:cxnSp>
                  <p:nvCxnSpPr>
                    <p:cNvPr id="3015" name="Straight Connector 3014"/>
                    <p:cNvCxnSpPr/>
                    <p:nvPr/>
                  </p:nvCxnSpPr>
                  <p:spPr>
                    <a:xfrm flipV="1">
                      <a:off x="7030601" y="2846394"/>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6" name="Straight Connector 3015"/>
                    <p:cNvCxnSpPr/>
                    <p:nvPr/>
                  </p:nvCxnSpPr>
                  <p:spPr>
                    <a:xfrm flipV="1">
                      <a:off x="6581291" y="2938972"/>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444" name="Group 547"/>
                  <p:cNvGrpSpPr/>
                  <p:nvPr/>
                </p:nvGrpSpPr>
                <p:grpSpPr bwMode="auto">
                  <a:xfrm>
                    <a:off x="6399838" y="3203285"/>
                    <a:ext cx="559121" cy="92788"/>
                    <a:chOff x="6582044" y="2846082"/>
                    <a:chExt cx="559121" cy="92788"/>
                  </a:xfrm>
                </p:grpSpPr>
                <p:cxnSp>
                  <p:nvCxnSpPr>
                    <p:cNvPr id="3013" name="Straight Connector 3012"/>
                    <p:cNvCxnSpPr/>
                    <p:nvPr/>
                  </p:nvCxnSpPr>
                  <p:spPr>
                    <a:xfrm flipV="1">
                      <a:off x="7031082" y="2846657"/>
                      <a:ext cx="121242"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4" name="Straight Connector 3013"/>
                    <p:cNvCxnSpPr/>
                    <p:nvPr/>
                  </p:nvCxnSpPr>
                  <p:spPr>
                    <a:xfrm flipV="1">
                      <a:off x="6581772" y="2934826"/>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445" name="Group 549"/>
                  <p:cNvGrpSpPr/>
                  <p:nvPr/>
                </p:nvGrpSpPr>
                <p:grpSpPr bwMode="auto">
                  <a:xfrm>
                    <a:off x="6399358" y="3269149"/>
                    <a:ext cx="559121" cy="92788"/>
                    <a:chOff x="6582044" y="2846082"/>
                    <a:chExt cx="559121" cy="92788"/>
                  </a:xfrm>
                </p:grpSpPr>
                <p:cxnSp>
                  <p:nvCxnSpPr>
                    <p:cNvPr id="3011" name="Straight Connector 3010"/>
                    <p:cNvCxnSpPr/>
                    <p:nvPr/>
                  </p:nvCxnSpPr>
                  <p:spPr>
                    <a:xfrm flipV="1">
                      <a:off x="7027993" y="2846919"/>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2" name="Straight Connector 3011"/>
                    <p:cNvCxnSpPr/>
                    <p:nvPr/>
                  </p:nvCxnSpPr>
                  <p:spPr>
                    <a:xfrm flipV="1">
                      <a:off x="6582251" y="2935088"/>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446" name="Group 550"/>
                  <p:cNvGrpSpPr/>
                  <p:nvPr/>
                </p:nvGrpSpPr>
                <p:grpSpPr bwMode="auto">
                  <a:xfrm>
                    <a:off x="6398878" y="3335013"/>
                    <a:ext cx="559121" cy="92788"/>
                    <a:chOff x="6582044" y="2846082"/>
                    <a:chExt cx="559121" cy="92788"/>
                  </a:xfrm>
                </p:grpSpPr>
                <p:cxnSp>
                  <p:nvCxnSpPr>
                    <p:cNvPr id="3009" name="Straight Connector 3008"/>
                    <p:cNvCxnSpPr/>
                    <p:nvPr/>
                  </p:nvCxnSpPr>
                  <p:spPr>
                    <a:xfrm flipV="1">
                      <a:off x="7028474" y="2847183"/>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0" name="Straight Connector 3009"/>
                    <p:cNvCxnSpPr/>
                    <p:nvPr/>
                  </p:nvCxnSpPr>
                  <p:spPr>
                    <a:xfrm flipV="1">
                      <a:off x="6582731" y="2935352"/>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447" name="Group 551"/>
                  <p:cNvGrpSpPr/>
                  <p:nvPr/>
                </p:nvGrpSpPr>
                <p:grpSpPr bwMode="auto">
                  <a:xfrm>
                    <a:off x="6398398" y="3400877"/>
                    <a:ext cx="559121" cy="92788"/>
                    <a:chOff x="6582044" y="2846082"/>
                    <a:chExt cx="559121" cy="92788"/>
                  </a:xfrm>
                </p:grpSpPr>
                <p:cxnSp>
                  <p:nvCxnSpPr>
                    <p:cNvPr id="3007" name="Straight Connector 3006"/>
                    <p:cNvCxnSpPr/>
                    <p:nvPr/>
                  </p:nvCxnSpPr>
                  <p:spPr>
                    <a:xfrm flipV="1">
                      <a:off x="7028955" y="2845976"/>
                      <a:ext cx="114110" cy="89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8" name="Straight Connector 3007"/>
                    <p:cNvCxnSpPr/>
                    <p:nvPr/>
                  </p:nvCxnSpPr>
                  <p:spPr>
                    <a:xfrm flipV="1">
                      <a:off x="6583212" y="2935614"/>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448" name="Group 552"/>
                  <p:cNvGrpSpPr/>
                  <p:nvPr/>
                </p:nvGrpSpPr>
                <p:grpSpPr bwMode="auto">
                  <a:xfrm>
                    <a:off x="6397918" y="3466741"/>
                    <a:ext cx="559121" cy="92788"/>
                    <a:chOff x="6582044" y="2846082"/>
                    <a:chExt cx="559121" cy="92788"/>
                  </a:xfrm>
                </p:grpSpPr>
                <p:cxnSp>
                  <p:nvCxnSpPr>
                    <p:cNvPr id="3005" name="Straight Connector 3004"/>
                    <p:cNvCxnSpPr/>
                    <p:nvPr/>
                  </p:nvCxnSpPr>
                  <p:spPr>
                    <a:xfrm flipV="1">
                      <a:off x="7029433" y="2846238"/>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6" name="Straight Connector 3005"/>
                    <p:cNvCxnSpPr/>
                    <p:nvPr/>
                  </p:nvCxnSpPr>
                  <p:spPr>
                    <a:xfrm flipV="1">
                      <a:off x="6583691" y="2938815"/>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449" name="Group 555"/>
                  <p:cNvGrpSpPr/>
                  <p:nvPr/>
                </p:nvGrpSpPr>
                <p:grpSpPr bwMode="auto">
                  <a:xfrm>
                    <a:off x="6397438" y="3532605"/>
                    <a:ext cx="559121" cy="92788"/>
                    <a:chOff x="6582044" y="2846082"/>
                    <a:chExt cx="559121" cy="92788"/>
                  </a:xfrm>
                </p:grpSpPr>
                <p:cxnSp>
                  <p:nvCxnSpPr>
                    <p:cNvPr id="3003" name="Straight Connector 3002"/>
                    <p:cNvCxnSpPr/>
                    <p:nvPr/>
                  </p:nvCxnSpPr>
                  <p:spPr>
                    <a:xfrm flipV="1">
                      <a:off x="7029914" y="2842092"/>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4" name="Straight Connector 3003"/>
                    <p:cNvCxnSpPr/>
                    <p:nvPr/>
                  </p:nvCxnSpPr>
                  <p:spPr>
                    <a:xfrm flipV="1">
                      <a:off x="6580604" y="2939078"/>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450" name="Group 556"/>
                  <p:cNvGrpSpPr/>
                  <p:nvPr/>
                </p:nvGrpSpPr>
                <p:grpSpPr bwMode="auto">
                  <a:xfrm>
                    <a:off x="6396958" y="3598469"/>
                    <a:ext cx="559121" cy="92788"/>
                    <a:chOff x="6582044" y="2846082"/>
                    <a:chExt cx="559121" cy="92788"/>
                  </a:xfrm>
                </p:grpSpPr>
                <p:cxnSp>
                  <p:nvCxnSpPr>
                    <p:cNvPr id="3001" name="Straight Connector 3000"/>
                    <p:cNvCxnSpPr/>
                    <p:nvPr/>
                  </p:nvCxnSpPr>
                  <p:spPr>
                    <a:xfrm flipV="1">
                      <a:off x="7030395" y="2842355"/>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2" name="Straight Connector 3001"/>
                    <p:cNvCxnSpPr/>
                    <p:nvPr/>
                  </p:nvCxnSpPr>
                  <p:spPr>
                    <a:xfrm flipV="1">
                      <a:off x="6581085" y="2939341"/>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451" name="Group 557"/>
                  <p:cNvGrpSpPr/>
                  <p:nvPr/>
                </p:nvGrpSpPr>
                <p:grpSpPr bwMode="auto">
                  <a:xfrm>
                    <a:off x="6396478" y="3664333"/>
                    <a:ext cx="559121" cy="92788"/>
                    <a:chOff x="6582044" y="2846082"/>
                    <a:chExt cx="559121" cy="92788"/>
                  </a:xfrm>
                </p:grpSpPr>
                <p:cxnSp>
                  <p:nvCxnSpPr>
                    <p:cNvPr id="2999" name="Straight Connector 2998"/>
                    <p:cNvCxnSpPr/>
                    <p:nvPr/>
                  </p:nvCxnSpPr>
                  <p:spPr>
                    <a:xfrm flipV="1">
                      <a:off x="7030873" y="2847026"/>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0" name="Straight Connector 2999"/>
                    <p:cNvCxnSpPr/>
                    <p:nvPr/>
                  </p:nvCxnSpPr>
                  <p:spPr>
                    <a:xfrm flipV="1">
                      <a:off x="6581563" y="2939603"/>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452" name="Group 558"/>
                  <p:cNvGrpSpPr/>
                  <p:nvPr/>
                </p:nvGrpSpPr>
                <p:grpSpPr bwMode="auto">
                  <a:xfrm>
                    <a:off x="6395998" y="3730197"/>
                    <a:ext cx="559121" cy="92788"/>
                    <a:chOff x="6582044" y="2846082"/>
                    <a:chExt cx="559121" cy="92788"/>
                  </a:xfrm>
                </p:grpSpPr>
                <p:cxnSp>
                  <p:nvCxnSpPr>
                    <p:cNvPr id="2997" name="Straight Connector 2996"/>
                    <p:cNvCxnSpPr/>
                    <p:nvPr/>
                  </p:nvCxnSpPr>
                  <p:spPr>
                    <a:xfrm flipV="1">
                      <a:off x="7031354" y="2845819"/>
                      <a:ext cx="114110" cy="9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8" name="Straight Connector 2997"/>
                    <p:cNvCxnSpPr/>
                    <p:nvPr/>
                  </p:nvCxnSpPr>
                  <p:spPr>
                    <a:xfrm flipV="1">
                      <a:off x="6582044" y="2939866"/>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59" name="Straight Connector 2958"/>
                <p:cNvCxnSpPr/>
                <p:nvPr/>
              </p:nvCxnSpPr>
              <p:spPr bwMode="auto">
                <a:xfrm flipH="1">
                  <a:off x="6686111" y="4525761"/>
                  <a:ext cx="4466" cy="856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0" name="Straight Connector 2959"/>
                <p:cNvCxnSpPr/>
                <p:nvPr/>
              </p:nvCxnSpPr>
              <p:spPr bwMode="auto">
                <a:xfrm>
                  <a:off x="6632531" y="4705949"/>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1" name="Straight Connector 2960"/>
                <p:cNvCxnSpPr/>
                <p:nvPr/>
              </p:nvCxnSpPr>
              <p:spPr bwMode="auto">
                <a:xfrm>
                  <a:off x="6631043" y="477147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2" name="Straight Connector 2961"/>
                <p:cNvCxnSpPr/>
                <p:nvPr/>
              </p:nvCxnSpPr>
              <p:spPr bwMode="auto">
                <a:xfrm>
                  <a:off x="6631043" y="484890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3" name="Straight Connector 2962"/>
                <p:cNvCxnSpPr/>
                <p:nvPr/>
              </p:nvCxnSpPr>
              <p:spPr bwMode="auto">
                <a:xfrm>
                  <a:off x="6629554" y="491443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4" name="Straight Connector 2963"/>
                <p:cNvCxnSpPr/>
                <p:nvPr/>
              </p:nvCxnSpPr>
              <p:spPr bwMode="auto">
                <a:xfrm>
                  <a:off x="6628066" y="4976974"/>
                  <a:ext cx="610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5" name="Straight Connector 2964"/>
                <p:cNvCxnSpPr/>
                <p:nvPr/>
              </p:nvCxnSpPr>
              <p:spPr bwMode="auto">
                <a:xfrm>
                  <a:off x="6628066" y="5045475"/>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6" name="Straight Connector 2965"/>
                <p:cNvCxnSpPr/>
                <p:nvPr/>
              </p:nvCxnSpPr>
              <p:spPr bwMode="auto">
                <a:xfrm>
                  <a:off x="6626577" y="511397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7" name="Straight Connector 2966"/>
                <p:cNvCxnSpPr/>
                <p:nvPr/>
              </p:nvCxnSpPr>
              <p:spPr bwMode="auto">
                <a:xfrm>
                  <a:off x="6629554" y="518396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8" name="Straight Connector 2967"/>
                <p:cNvCxnSpPr/>
                <p:nvPr/>
              </p:nvCxnSpPr>
              <p:spPr bwMode="auto">
                <a:xfrm>
                  <a:off x="6631043" y="525246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9" name="Straight Connector 2968"/>
                <p:cNvCxnSpPr/>
                <p:nvPr/>
              </p:nvCxnSpPr>
              <p:spPr bwMode="auto">
                <a:xfrm>
                  <a:off x="6631043" y="532245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0" name="Straight Connector 2969"/>
                <p:cNvCxnSpPr/>
                <p:nvPr/>
              </p:nvCxnSpPr>
              <p:spPr bwMode="auto">
                <a:xfrm>
                  <a:off x="6632531" y="538798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1" name="Straight Connector 2970"/>
                <p:cNvCxnSpPr/>
                <p:nvPr/>
              </p:nvCxnSpPr>
              <p:spPr bwMode="auto">
                <a:xfrm flipH="1">
                  <a:off x="6632531" y="4531717"/>
                  <a:ext cx="5953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428" name="Group 2971"/>
                <p:cNvGrpSpPr/>
                <p:nvPr/>
              </p:nvGrpSpPr>
              <p:grpSpPr bwMode="auto">
                <a:xfrm>
                  <a:off x="6434171" y="4488570"/>
                  <a:ext cx="224203" cy="179034"/>
                  <a:chOff x="3668110" y="2448910"/>
                  <a:chExt cx="3794234" cy="2165130"/>
                </a:xfrm>
              </p:grpSpPr>
              <p:sp>
                <p:nvSpPr>
                  <p:cNvPr id="2973" name="Rectangle 2972"/>
                  <p:cNvSpPr/>
                  <p:nvPr/>
                </p:nvSpPr>
                <p:spPr>
                  <a:xfrm>
                    <a:off x="3675028" y="3745097"/>
                    <a:ext cx="3778161"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974" name="Freeform 2973"/>
                  <p:cNvSpPr/>
                  <p:nvPr/>
                </p:nvSpPr>
                <p:spPr>
                  <a:xfrm>
                    <a:off x="3675028" y="2448456"/>
                    <a:ext cx="3803341" cy="1314645"/>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431" name="Group 2974"/>
                  <p:cNvGrpSpPr/>
                  <p:nvPr/>
                </p:nvGrpSpPr>
                <p:grpSpPr bwMode="auto">
                  <a:xfrm>
                    <a:off x="3941378" y="2603243"/>
                    <a:ext cx="3202061" cy="1066110"/>
                    <a:chOff x="7939341" y="3037317"/>
                    <a:chExt cx="897649" cy="353919"/>
                  </a:xfrm>
                </p:grpSpPr>
                <p:sp>
                  <p:nvSpPr>
                    <p:cNvPr id="2976" name="Freeform 2975"/>
                    <p:cNvSpPr/>
                    <p:nvPr/>
                  </p:nvSpPr>
                  <p:spPr>
                    <a:xfrm>
                      <a:off x="7970587" y="3039735"/>
                      <a:ext cx="847321" cy="19729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977" name="Freeform 2976"/>
                    <p:cNvSpPr/>
                    <p:nvPr/>
                  </p:nvSpPr>
                  <p:spPr>
                    <a:xfrm>
                      <a:off x="8521346" y="3207132"/>
                      <a:ext cx="317748" cy="173378"/>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978" name="Freeform 2977"/>
                    <p:cNvSpPr/>
                    <p:nvPr/>
                  </p:nvSpPr>
                  <p:spPr>
                    <a:xfrm>
                      <a:off x="7942343" y="3207132"/>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979" name="Freeform 2978"/>
                    <p:cNvSpPr/>
                    <p:nvPr/>
                  </p:nvSpPr>
                  <p:spPr>
                    <a:xfrm>
                      <a:off x="8048261" y="3123434"/>
                      <a:ext cx="677857" cy="26903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cxnSp>
            <p:nvCxnSpPr>
              <p:cNvPr id="2775" name="Straight Connector 2774"/>
              <p:cNvCxnSpPr>
                <a:endCxn id="2858" idx="9"/>
              </p:cNvCxnSpPr>
              <p:nvPr/>
            </p:nvCxnSpPr>
            <p:spPr bwMode="auto">
              <a:xfrm>
                <a:off x="7283529" y="4118239"/>
                <a:ext cx="32744" cy="571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232" name="Group 2775"/>
              <p:cNvGrpSpPr/>
              <p:nvPr/>
            </p:nvGrpSpPr>
            <p:grpSpPr bwMode="auto">
              <a:xfrm>
                <a:off x="6885811" y="4644942"/>
                <a:ext cx="267360" cy="997195"/>
                <a:chOff x="6424161" y="4488570"/>
                <a:chExt cx="267360" cy="997195"/>
              </a:xfrm>
            </p:grpSpPr>
            <p:grpSp>
              <p:nvGrpSpPr>
                <p:cNvPr id="93355" name="Group 506"/>
                <p:cNvGrpSpPr/>
                <p:nvPr/>
              </p:nvGrpSpPr>
              <p:grpSpPr bwMode="auto">
                <a:xfrm>
                  <a:off x="6424161" y="4637077"/>
                  <a:ext cx="235570" cy="848688"/>
                  <a:chOff x="6395998" y="3062424"/>
                  <a:chExt cx="564403" cy="837478"/>
                </a:xfrm>
              </p:grpSpPr>
              <p:sp>
                <p:nvSpPr>
                  <p:cNvPr id="2921" name="Rectangle 2920"/>
                  <p:cNvSpPr/>
                  <p:nvPr/>
                </p:nvSpPr>
                <p:spPr>
                  <a:xfrm>
                    <a:off x="6510893" y="3063277"/>
                    <a:ext cx="449311" cy="7406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922" name="Straight Connector 2921"/>
                  <p:cNvCxnSpPr/>
                  <p:nvPr/>
                </p:nvCxnSpPr>
                <p:spPr>
                  <a:xfrm flipV="1">
                    <a:off x="6849660" y="3063277"/>
                    <a:ext cx="114111" cy="91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23" name="Rectangle 2922"/>
                  <p:cNvSpPr/>
                  <p:nvPr/>
                </p:nvSpPr>
                <p:spPr>
                  <a:xfrm>
                    <a:off x="6478800" y="3072094"/>
                    <a:ext cx="131939" cy="1160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924" name="Straight Connector 2923"/>
                  <p:cNvCxnSpPr/>
                  <p:nvPr/>
                </p:nvCxnSpPr>
                <p:spPr>
                  <a:xfrm flipV="1">
                    <a:off x="6396782" y="3063277"/>
                    <a:ext cx="114111" cy="911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25" name="Rectangle 2924"/>
                  <p:cNvSpPr/>
                  <p:nvPr/>
                </p:nvSpPr>
                <p:spPr>
                  <a:xfrm>
                    <a:off x="6821132" y="3702503"/>
                    <a:ext cx="131939"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926" name="Rectangle 2925"/>
                  <p:cNvSpPr/>
                  <p:nvPr/>
                </p:nvSpPr>
                <p:spPr>
                  <a:xfrm>
                    <a:off x="6407481" y="3158794"/>
                    <a:ext cx="445744" cy="74061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927" name="Straight Connector 2926"/>
                  <p:cNvCxnSpPr/>
                  <p:nvPr/>
                </p:nvCxnSpPr>
                <p:spPr>
                  <a:xfrm flipV="1">
                    <a:off x="6849660" y="3803896"/>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384" name="Group 544"/>
                  <p:cNvGrpSpPr/>
                  <p:nvPr/>
                </p:nvGrpSpPr>
                <p:grpSpPr bwMode="auto">
                  <a:xfrm>
                    <a:off x="6400318" y="3137421"/>
                    <a:ext cx="559121" cy="92788"/>
                    <a:chOff x="6582044" y="2846082"/>
                    <a:chExt cx="559121" cy="92788"/>
                  </a:xfrm>
                </p:grpSpPr>
                <p:cxnSp>
                  <p:nvCxnSpPr>
                    <p:cNvPr id="2956" name="Straight Connector 2955"/>
                    <p:cNvCxnSpPr/>
                    <p:nvPr/>
                  </p:nvCxnSpPr>
                  <p:spPr>
                    <a:xfrm flipV="1">
                      <a:off x="7031385" y="2846883"/>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7" name="Straight Connector 2956"/>
                    <p:cNvCxnSpPr/>
                    <p:nvPr/>
                  </p:nvCxnSpPr>
                  <p:spPr>
                    <a:xfrm flipV="1">
                      <a:off x="6582075" y="2939460"/>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85" name="Group 547"/>
                  <p:cNvGrpSpPr/>
                  <p:nvPr/>
                </p:nvGrpSpPr>
                <p:grpSpPr bwMode="auto">
                  <a:xfrm>
                    <a:off x="6399838" y="3203285"/>
                    <a:ext cx="559121" cy="92788"/>
                    <a:chOff x="6582044" y="2846082"/>
                    <a:chExt cx="559121" cy="92788"/>
                  </a:xfrm>
                </p:grpSpPr>
                <p:cxnSp>
                  <p:nvCxnSpPr>
                    <p:cNvPr id="2954" name="Straight Connector 2953"/>
                    <p:cNvCxnSpPr/>
                    <p:nvPr/>
                  </p:nvCxnSpPr>
                  <p:spPr>
                    <a:xfrm flipV="1">
                      <a:off x="7031866" y="2847145"/>
                      <a:ext cx="121242"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5" name="Straight Connector 2954"/>
                    <p:cNvCxnSpPr/>
                    <p:nvPr/>
                  </p:nvCxnSpPr>
                  <p:spPr>
                    <a:xfrm flipV="1">
                      <a:off x="6582556" y="2935314"/>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86" name="Group 549"/>
                  <p:cNvGrpSpPr/>
                  <p:nvPr/>
                </p:nvGrpSpPr>
                <p:grpSpPr bwMode="auto">
                  <a:xfrm>
                    <a:off x="6399358" y="3269149"/>
                    <a:ext cx="559121" cy="92788"/>
                    <a:chOff x="6582044" y="2846082"/>
                    <a:chExt cx="559121" cy="92788"/>
                  </a:xfrm>
                </p:grpSpPr>
                <p:cxnSp>
                  <p:nvCxnSpPr>
                    <p:cNvPr id="2952" name="Straight Connector 2951"/>
                    <p:cNvCxnSpPr/>
                    <p:nvPr/>
                  </p:nvCxnSpPr>
                  <p:spPr>
                    <a:xfrm flipV="1">
                      <a:off x="7028777" y="2845938"/>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3" name="Straight Connector 2952"/>
                    <p:cNvCxnSpPr/>
                    <p:nvPr/>
                  </p:nvCxnSpPr>
                  <p:spPr>
                    <a:xfrm flipV="1">
                      <a:off x="6583035" y="2934107"/>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87" name="Group 550"/>
                  <p:cNvGrpSpPr/>
                  <p:nvPr/>
                </p:nvGrpSpPr>
                <p:grpSpPr bwMode="auto">
                  <a:xfrm>
                    <a:off x="6398878" y="3335013"/>
                    <a:ext cx="559121" cy="92788"/>
                    <a:chOff x="6582044" y="2846082"/>
                    <a:chExt cx="559121" cy="92788"/>
                  </a:xfrm>
                </p:grpSpPr>
                <p:cxnSp>
                  <p:nvCxnSpPr>
                    <p:cNvPr id="2950" name="Straight Connector 2949"/>
                    <p:cNvCxnSpPr/>
                    <p:nvPr/>
                  </p:nvCxnSpPr>
                  <p:spPr>
                    <a:xfrm flipV="1">
                      <a:off x="7029258" y="2846201"/>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1" name="Straight Connector 2950"/>
                    <p:cNvCxnSpPr/>
                    <p:nvPr/>
                  </p:nvCxnSpPr>
                  <p:spPr>
                    <a:xfrm flipV="1">
                      <a:off x="6583515" y="2934370"/>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88" name="Group 551"/>
                  <p:cNvGrpSpPr/>
                  <p:nvPr/>
                </p:nvGrpSpPr>
                <p:grpSpPr bwMode="auto">
                  <a:xfrm>
                    <a:off x="6398398" y="3400877"/>
                    <a:ext cx="559121" cy="92788"/>
                    <a:chOff x="6582044" y="2846082"/>
                    <a:chExt cx="559121" cy="92788"/>
                  </a:xfrm>
                </p:grpSpPr>
                <p:cxnSp>
                  <p:nvCxnSpPr>
                    <p:cNvPr id="2948" name="Straight Connector 2947"/>
                    <p:cNvCxnSpPr/>
                    <p:nvPr/>
                  </p:nvCxnSpPr>
                  <p:spPr>
                    <a:xfrm flipV="1">
                      <a:off x="7029739" y="2846463"/>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9" name="Straight Connector 2948"/>
                    <p:cNvCxnSpPr/>
                    <p:nvPr/>
                  </p:nvCxnSpPr>
                  <p:spPr>
                    <a:xfrm flipV="1">
                      <a:off x="6583996" y="2934632"/>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89" name="Group 552"/>
                  <p:cNvGrpSpPr/>
                  <p:nvPr/>
                </p:nvGrpSpPr>
                <p:grpSpPr bwMode="auto">
                  <a:xfrm>
                    <a:off x="6397918" y="3466741"/>
                    <a:ext cx="559121" cy="92788"/>
                    <a:chOff x="6582044" y="2846082"/>
                    <a:chExt cx="559121" cy="92788"/>
                  </a:xfrm>
                </p:grpSpPr>
                <p:cxnSp>
                  <p:nvCxnSpPr>
                    <p:cNvPr id="2946" name="Straight Connector 2945"/>
                    <p:cNvCxnSpPr/>
                    <p:nvPr/>
                  </p:nvCxnSpPr>
                  <p:spPr>
                    <a:xfrm flipV="1">
                      <a:off x="7030217" y="2846726"/>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7" name="Straight Connector 2946"/>
                    <p:cNvCxnSpPr/>
                    <p:nvPr/>
                  </p:nvCxnSpPr>
                  <p:spPr>
                    <a:xfrm flipV="1">
                      <a:off x="6584474" y="2939303"/>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90" name="Group 555"/>
                  <p:cNvGrpSpPr/>
                  <p:nvPr/>
                </p:nvGrpSpPr>
                <p:grpSpPr bwMode="auto">
                  <a:xfrm>
                    <a:off x="6397438" y="3532605"/>
                    <a:ext cx="559121" cy="92788"/>
                    <a:chOff x="6582044" y="2846082"/>
                    <a:chExt cx="559121" cy="92788"/>
                  </a:xfrm>
                </p:grpSpPr>
                <p:cxnSp>
                  <p:nvCxnSpPr>
                    <p:cNvPr id="2944" name="Straight Connector 2943"/>
                    <p:cNvCxnSpPr/>
                    <p:nvPr/>
                  </p:nvCxnSpPr>
                  <p:spPr>
                    <a:xfrm flipV="1">
                      <a:off x="7030698" y="2841111"/>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5" name="Straight Connector 2944"/>
                    <p:cNvCxnSpPr/>
                    <p:nvPr/>
                  </p:nvCxnSpPr>
                  <p:spPr>
                    <a:xfrm flipV="1">
                      <a:off x="6581388" y="2938097"/>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91" name="Group 556"/>
                  <p:cNvGrpSpPr/>
                  <p:nvPr/>
                </p:nvGrpSpPr>
                <p:grpSpPr bwMode="auto">
                  <a:xfrm>
                    <a:off x="6396958" y="3598469"/>
                    <a:ext cx="559121" cy="92788"/>
                    <a:chOff x="6582044" y="2846082"/>
                    <a:chExt cx="559121" cy="92788"/>
                  </a:xfrm>
                </p:grpSpPr>
                <p:cxnSp>
                  <p:nvCxnSpPr>
                    <p:cNvPr id="2942" name="Straight Connector 2941"/>
                    <p:cNvCxnSpPr/>
                    <p:nvPr/>
                  </p:nvCxnSpPr>
                  <p:spPr>
                    <a:xfrm flipV="1">
                      <a:off x="7031179" y="2841374"/>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3" name="Straight Connector 2942"/>
                    <p:cNvCxnSpPr/>
                    <p:nvPr/>
                  </p:nvCxnSpPr>
                  <p:spPr>
                    <a:xfrm flipV="1">
                      <a:off x="6581869" y="2938360"/>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92" name="Group 557"/>
                  <p:cNvGrpSpPr/>
                  <p:nvPr/>
                </p:nvGrpSpPr>
                <p:grpSpPr bwMode="auto">
                  <a:xfrm>
                    <a:off x="6396478" y="3664333"/>
                    <a:ext cx="559121" cy="92788"/>
                    <a:chOff x="6582044" y="2846082"/>
                    <a:chExt cx="559121" cy="92788"/>
                  </a:xfrm>
                </p:grpSpPr>
                <p:cxnSp>
                  <p:nvCxnSpPr>
                    <p:cNvPr id="2940" name="Straight Connector 2939"/>
                    <p:cNvCxnSpPr/>
                    <p:nvPr/>
                  </p:nvCxnSpPr>
                  <p:spPr>
                    <a:xfrm flipV="1">
                      <a:off x="7031657" y="2846045"/>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1" name="Straight Connector 2940"/>
                    <p:cNvCxnSpPr/>
                    <p:nvPr/>
                  </p:nvCxnSpPr>
                  <p:spPr>
                    <a:xfrm flipV="1">
                      <a:off x="6582347" y="2938622"/>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93" name="Group 558"/>
                  <p:cNvGrpSpPr/>
                  <p:nvPr/>
                </p:nvGrpSpPr>
                <p:grpSpPr bwMode="auto">
                  <a:xfrm>
                    <a:off x="6395998" y="3730197"/>
                    <a:ext cx="559121" cy="92788"/>
                    <a:chOff x="6582044" y="2846082"/>
                    <a:chExt cx="559121" cy="92788"/>
                  </a:xfrm>
                </p:grpSpPr>
                <p:cxnSp>
                  <p:nvCxnSpPr>
                    <p:cNvPr id="2938" name="Straight Connector 2937"/>
                    <p:cNvCxnSpPr/>
                    <p:nvPr/>
                  </p:nvCxnSpPr>
                  <p:spPr>
                    <a:xfrm flipV="1">
                      <a:off x="7032138" y="2846307"/>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9" name="Straight Connector 2938"/>
                    <p:cNvCxnSpPr/>
                    <p:nvPr/>
                  </p:nvCxnSpPr>
                  <p:spPr>
                    <a:xfrm flipV="1">
                      <a:off x="6582828" y="2938885"/>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900" name="Straight Connector 2899"/>
                <p:cNvCxnSpPr/>
                <p:nvPr/>
              </p:nvCxnSpPr>
              <p:spPr bwMode="auto">
                <a:xfrm flipH="1">
                  <a:off x="6686439" y="4526256"/>
                  <a:ext cx="4466" cy="8547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1" name="Straight Connector 2900"/>
                <p:cNvCxnSpPr/>
                <p:nvPr/>
              </p:nvCxnSpPr>
              <p:spPr bwMode="auto">
                <a:xfrm>
                  <a:off x="6632858" y="4706443"/>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2" name="Straight Connector 2901"/>
                <p:cNvCxnSpPr/>
                <p:nvPr/>
              </p:nvCxnSpPr>
              <p:spPr bwMode="auto">
                <a:xfrm>
                  <a:off x="6631370" y="477196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3" name="Straight Connector 2902"/>
                <p:cNvCxnSpPr/>
                <p:nvPr/>
              </p:nvCxnSpPr>
              <p:spPr bwMode="auto">
                <a:xfrm>
                  <a:off x="6631370" y="484940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4" name="Straight Connector 2903"/>
                <p:cNvCxnSpPr/>
                <p:nvPr/>
              </p:nvCxnSpPr>
              <p:spPr bwMode="auto">
                <a:xfrm>
                  <a:off x="6629881" y="4914924"/>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5" name="Straight Connector 2904"/>
                <p:cNvCxnSpPr/>
                <p:nvPr/>
              </p:nvCxnSpPr>
              <p:spPr bwMode="auto">
                <a:xfrm>
                  <a:off x="6628393" y="4975980"/>
                  <a:ext cx="610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6" name="Straight Connector 2905"/>
                <p:cNvCxnSpPr/>
                <p:nvPr/>
              </p:nvCxnSpPr>
              <p:spPr bwMode="auto">
                <a:xfrm>
                  <a:off x="6628393" y="504448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7" name="Straight Connector 2906"/>
                <p:cNvCxnSpPr/>
                <p:nvPr/>
              </p:nvCxnSpPr>
              <p:spPr bwMode="auto">
                <a:xfrm>
                  <a:off x="6626904" y="511447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8" name="Straight Connector 2907"/>
                <p:cNvCxnSpPr/>
                <p:nvPr/>
              </p:nvCxnSpPr>
              <p:spPr bwMode="auto">
                <a:xfrm>
                  <a:off x="6629881" y="518446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9" name="Straight Connector 2908"/>
                <p:cNvCxnSpPr/>
                <p:nvPr/>
              </p:nvCxnSpPr>
              <p:spPr bwMode="auto">
                <a:xfrm>
                  <a:off x="6631370" y="525147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0" name="Straight Connector 2909"/>
                <p:cNvCxnSpPr/>
                <p:nvPr/>
              </p:nvCxnSpPr>
              <p:spPr bwMode="auto">
                <a:xfrm>
                  <a:off x="6631370" y="5321463"/>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1" name="Straight Connector 2910"/>
                <p:cNvCxnSpPr/>
                <p:nvPr/>
              </p:nvCxnSpPr>
              <p:spPr bwMode="auto">
                <a:xfrm>
                  <a:off x="6632858" y="538698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2" name="Straight Connector 2911"/>
                <p:cNvCxnSpPr/>
                <p:nvPr/>
              </p:nvCxnSpPr>
              <p:spPr bwMode="auto">
                <a:xfrm flipH="1">
                  <a:off x="6632858" y="4532213"/>
                  <a:ext cx="5953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369" name="Group 2912"/>
                <p:cNvGrpSpPr/>
                <p:nvPr/>
              </p:nvGrpSpPr>
              <p:grpSpPr bwMode="auto">
                <a:xfrm>
                  <a:off x="6434171" y="4488570"/>
                  <a:ext cx="224203" cy="179034"/>
                  <a:chOff x="3668110" y="2448910"/>
                  <a:chExt cx="3794234" cy="2165130"/>
                </a:xfrm>
              </p:grpSpPr>
              <p:sp>
                <p:nvSpPr>
                  <p:cNvPr id="2914" name="Rectangle 2913"/>
                  <p:cNvSpPr/>
                  <p:nvPr/>
                </p:nvSpPr>
                <p:spPr>
                  <a:xfrm>
                    <a:off x="3680565" y="3751076"/>
                    <a:ext cx="3778161"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915" name="Freeform 2914"/>
                  <p:cNvSpPr/>
                  <p:nvPr/>
                </p:nvSpPr>
                <p:spPr>
                  <a:xfrm>
                    <a:off x="3680565" y="2454435"/>
                    <a:ext cx="3803341" cy="1314656"/>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372" name="Group 2915"/>
                  <p:cNvGrpSpPr/>
                  <p:nvPr/>
                </p:nvGrpSpPr>
                <p:grpSpPr bwMode="auto">
                  <a:xfrm>
                    <a:off x="3941378" y="2603243"/>
                    <a:ext cx="3202061" cy="1066110"/>
                    <a:chOff x="7939341" y="3037317"/>
                    <a:chExt cx="897649" cy="353919"/>
                  </a:xfrm>
                </p:grpSpPr>
                <p:sp>
                  <p:nvSpPr>
                    <p:cNvPr id="2917" name="Freeform 2916"/>
                    <p:cNvSpPr/>
                    <p:nvPr/>
                  </p:nvSpPr>
                  <p:spPr>
                    <a:xfrm>
                      <a:off x="7972140" y="3041723"/>
                      <a:ext cx="847321" cy="197288"/>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918" name="Freeform 2917"/>
                    <p:cNvSpPr/>
                    <p:nvPr/>
                  </p:nvSpPr>
                  <p:spPr>
                    <a:xfrm>
                      <a:off x="8522898" y="3209121"/>
                      <a:ext cx="317748" cy="17337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919" name="Freeform 2918"/>
                    <p:cNvSpPr/>
                    <p:nvPr/>
                  </p:nvSpPr>
                  <p:spPr>
                    <a:xfrm>
                      <a:off x="7943896" y="3209121"/>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920" name="Freeform 2919"/>
                    <p:cNvSpPr/>
                    <p:nvPr/>
                  </p:nvSpPr>
                  <p:spPr>
                    <a:xfrm>
                      <a:off x="8049813" y="3125422"/>
                      <a:ext cx="677857" cy="269030"/>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93233" name="Group 2776"/>
              <p:cNvGrpSpPr/>
              <p:nvPr/>
            </p:nvGrpSpPr>
            <p:grpSpPr bwMode="auto">
              <a:xfrm>
                <a:off x="7195061" y="4648914"/>
                <a:ext cx="267360" cy="997195"/>
                <a:chOff x="6424161" y="4488570"/>
                <a:chExt cx="267360" cy="997195"/>
              </a:xfrm>
            </p:grpSpPr>
            <p:grpSp>
              <p:nvGrpSpPr>
                <p:cNvPr id="93296" name="Group 506"/>
                <p:cNvGrpSpPr/>
                <p:nvPr/>
              </p:nvGrpSpPr>
              <p:grpSpPr bwMode="auto">
                <a:xfrm>
                  <a:off x="6424161" y="4637077"/>
                  <a:ext cx="235570" cy="848688"/>
                  <a:chOff x="6395998" y="3062424"/>
                  <a:chExt cx="564403" cy="837478"/>
                </a:xfrm>
              </p:grpSpPr>
              <p:sp>
                <p:nvSpPr>
                  <p:cNvPr id="2862" name="Rectangle 2861"/>
                  <p:cNvSpPr/>
                  <p:nvPr/>
                </p:nvSpPr>
                <p:spPr>
                  <a:xfrm>
                    <a:off x="6511677" y="3062297"/>
                    <a:ext cx="445746" cy="7420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863" name="Straight Connector 2862"/>
                  <p:cNvCxnSpPr/>
                  <p:nvPr/>
                </p:nvCxnSpPr>
                <p:spPr>
                  <a:xfrm flipV="1">
                    <a:off x="6846877" y="3062297"/>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64" name="Rectangle 2863"/>
                  <p:cNvSpPr/>
                  <p:nvPr/>
                </p:nvSpPr>
                <p:spPr>
                  <a:xfrm>
                    <a:off x="6479584" y="3071114"/>
                    <a:ext cx="128374" cy="1160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865" name="Straight Connector 2864"/>
                  <p:cNvCxnSpPr/>
                  <p:nvPr/>
                </p:nvCxnSpPr>
                <p:spPr>
                  <a:xfrm flipV="1">
                    <a:off x="6397566" y="3062297"/>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66" name="Rectangle 2865"/>
                  <p:cNvSpPr/>
                  <p:nvPr/>
                </p:nvSpPr>
                <p:spPr>
                  <a:xfrm>
                    <a:off x="6818349" y="3702991"/>
                    <a:ext cx="131942" cy="11609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867" name="Rectangle 2866"/>
                  <p:cNvSpPr/>
                  <p:nvPr/>
                </p:nvSpPr>
                <p:spPr>
                  <a:xfrm>
                    <a:off x="6408265" y="3157814"/>
                    <a:ext cx="442179" cy="74208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868" name="Straight Connector 2867"/>
                  <p:cNvCxnSpPr/>
                  <p:nvPr/>
                </p:nvCxnSpPr>
                <p:spPr>
                  <a:xfrm flipV="1">
                    <a:off x="6846877" y="3804386"/>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325" name="Group 544"/>
                  <p:cNvGrpSpPr/>
                  <p:nvPr/>
                </p:nvGrpSpPr>
                <p:grpSpPr bwMode="auto">
                  <a:xfrm>
                    <a:off x="6400318" y="3137421"/>
                    <a:ext cx="559121" cy="92788"/>
                    <a:chOff x="6582044" y="2846082"/>
                    <a:chExt cx="559121" cy="92788"/>
                  </a:xfrm>
                </p:grpSpPr>
                <p:cxnSp>
                  <p:nvCxnSpPr>
                    <p:cNvPr id="2897" name="Straight Connector 2896"/>
                    <p:cNvCxnSpPr/>
                    <p:nvPr/>
                  </p:nvCxnSpPr>
                  <p:spPr>
                    <a:xfrm flipV="1">
                      <a:off x="7028602" y="2845902"/>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8" name="Straight Connector 2897"/>
                    <p:cNvCxnSpPr/>
                    <p:nvPr/>
                  </p:nvCxnSpPr>
                  <p:spPr>
                    <a:xfrm flipV="1">
                      <a:off x="6582859" y="2938479"/>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26" name="Group 547"/>
                  <p:cNvGrpSpPr/>
                  <p:nvPr/>
                </p:nvGrpSpPr>
                <p:grpSpPr bwMode="auto">
                  <a:xfrm>
                    <a:off x="6399838" y="3203285"/>
                    <a:ext cx="559121" cy="92788"/>
                    <a:chOff x="6582044" y="2846082"/>
                    <a:chExt cx="559121" cy="92788"/>
                  </a:xfrm>
                </p:grpSpPr>
                <p:cxnSp>
                  <p:nvCxnSpPr>
                    <p:cNvPr id="2895" name="Straight Connector 2894"/>
                    <p:cNvCxnSpPr/>
                    <p:nvPr/>
                  </p:nvCxnSpPr>
                  <p:spPr>
                    <a:xfrm flipV="1">
                      <a:off x="7032650" y="2846164"/>
                      <a:ext cx="117675"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6" name="Straight Connector 2895"/>
                    <p:cNvCxnSpPr/>
                    <p:nvPr/>
                  </p:nvCxnSpPr>
                  <p:spPr>
                    <a:xfrm flipV="1">
                      <a:off x="6583340" y="2934333"/>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27" name="Group 549"/>
                  <p:cNvGrpSpPr/>
                  <p:nvPr/>
                </p:nvGrpSpPr>
                <p:grpSpPr bwMode="auto">
                  <a:xfrm>
                    <a:off x="6399358" y="3269149"/>
                    <a:ext cx="559121" cy="92788"/>
                    <a:chOff x="6582044" y="2846082"/>
                    <a:chExt cx="559121" cy="92788"/>
                  </a:xfrm>
                </p:grpSpPr>
                <p:cxnSp>
                  <p:nvCxnSpPr>
                    <p:cNvPr id="2893" name="Straight Connector 2892"/>
                    <p:cNvCxnSpPr/>
                    <p:nvPr/>
                  </p:nvCxnSpPr>
                  <p:spPr>
                    <a:xfrm flipV="1">
                      <a:off x="7025997" y="2846427"/>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4" name="Straight Connector 2893"/>
                    <p:cNvCxnSpPr/>
                    <p:nvPr/>
                  </p:nvCxnSpPr>
                  <p:spPr>
                    <a:xfrm flipV="1">
                      <a:off x="6583819" y="2934596"/>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28" name="Group 550"/>
                  <p:cNvGrpSpPr/>
                  <p:nvPr/>
                </p:nvGrpSpPr>
                <p:grpSpPr bwMode="auto">
                  <a:xfrm>
                    <a:off x="6398878" y="3335013"/>
                    <a:ext cx="559121" cy="92788"/>
                    <a:chOff x="6582044" y="2846082"/>
                    <a:chExt cx="559121" cy="92788"/>
                  </a:xfrm>
                </p:grpSpPr>
                <p:cxnSp>
                  <p:nvCxnSpPr>
                    <p:cNvPr id="2891" name="Straight Connector 2890"/>
                    <p:cNvCxnSpPr/>
                    <p:nvPr/>
                  </p:nvCxnSpPr>
                  <p:spPr>
                    <a:xfrm flipV="1">
                      <a:off x="7026477" y="2846690"/>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2" name="Straight Connector 2891"/>
                    <p:cNvCxnSpPr/>
                    <p:nvPr/>
                  </p:nvCxnSpPr>
                  <p:spPr>
                    <a:xfrm flipV="1">
                      <a:off x="6584299" y="2934859"/>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29" name="Group 551"/>
                  <p:cNvGrpSpPr/>
                  <p:nvPr/>
                </p:nvGrpSpPr>
                <p:grpSpPr bwMode="auto">
                  <a:xfrm>
                    <a:off x="6398398" y="3400877"/>
                    <a:ext cx="559121" cy="92788"/>
                    <a:chOff x="6582044" y="2846082"/>
                    <a:chExt cx="559121" cy="92788"/>
                  </a:xfrm>
                </p:grpSpPr>
                <p:cxnSp>
                  <p:nvCxnSpPr>
                    <p:cNvPr id="2889" name="Straight Connector 2888"/>
                    <p:cNvCxnSpPr/>
                    <p:nvPr/>
                  </p:nvCxnSpPr>
                  <p:spPr>
                    <a:xfrm flipV="1">
                      <a:off x="7026958" y="2845483"/>
                      <a:ext cx="114110" cy="89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0" name="Straight Connector 2889"/>
                    <p:cNvCxnSpPr/>
                    <p:nvPr/>
                  </p:nvCxnSpPr>
                  <p:spPr>
                    <a:xfrm flipV="1">
                      <a:off x="6584780" y="2935122"/>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30" name="Group 552"/>
                  <p:cNvGrpSpPr/>
                  <p:nvPr/>
                </p:nvGrpSpPr>
                <p:grpSpPr bwMode="auto">
                  <a:xfrm>
                    <a:off x="6397918" y="3466741"/>
                    <a:ext cx="559121" cy="92788"/>
                    <a:chOff x="6582044" y="2846082"/>
                    <a:chExt cx="559121" cy="92788"/>
                  </a:xfrm>
                </p:grpSpPr>
                <p:cxnSp>
                  <p:nvCxnSpPr>
                    <p:cNvPr id="2887" name="Straight Connector 2886"/>
                    <p:cNvCxnSpPr/>
                    <p:nvPr/>
                  </p:nvCxnSpPr>
                  <p:spPr>
                    <a:xfrm flipV="1">
                      <a:off x="7027436" y="2845746"/>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8" name="Straight Connector 2887"/>
                    <p:cNvCxnSpPr/>
                    <p:nvPr/>
                  </p:nvCxnSpPr>
                  <p:spPr>
                    <a:xfrm flipV="1">
                      <a:off x="6585258" y="2938323"/>
                      <a:ext cx="4493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31" name="Group 555"/>
                  <p:cNvGrpSpPr/>
                  <p:nvPr/>
                </p:nvGrpSpPr>
                <p:grpSpPr bwMode="auto">
                  <a:xfrm>
                    <a:off x="6397438" y="3532605"/>
                    <a:ext cx="559121" cy="92788"/>
                    <a:chOff x="6582044" y="2846082"/>
                    <a:chExt cx="559121" cy="92788"/>
                  </a:xfrm>
                </p:grpSpPr>
                <p:cxnSp>
                  <p:nvCxnSpPr>
                    <p:cNvPr id="2885" name="Straight Connector 2884"/>
                    <p:cNvCxnSpPr/>
                    <p:nvPr/>
                  </p:nvCxnSpPr>
                  <p:spPr>
                    <a:xfrm flipV="1">
                      <a:off x="7027917" y="2841601"/>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6" name="Straight Connector 2885"/>
                    <p:cNvCxnSpPr/>
                    <p:nvPr/>
                  </p:nvCxnSpPr>
                  <p:spPr>
                    <a:xfrm flipV="1">
                      <a:off x="6582172" y="2938587"/>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32" name="Group 556"/>
                  <p:cNvGrpSpPr/>
                  <p:nvPr/>
                </p:nvGrpSpPr>
                <p:grpSpPr bwMode="auto">
                  <a:xfrm>
                    <a:off x="6396958" y="3598469"/>
                    <a:ext cx="559121" cy="92788"/>
                    <a:chOff x="6582044" y="2846082"/>
                    <a:chExt cx="559121" cy="92788"/>
                  </a:xfrm>
                </p:grpSpPr>
                <p:cxnSp>
                  <p:nvCxnSpPr>
                    <p:cNvPr id="2883" name="Straight Connector 2882"/>
                    <p:cNvCxnSpPr/>
                    <p:nvPr/>
                  </p:nvCxnSpPr>
                  <p:spPr>
                    <a:xfrm flipV="1">
                      <a:off x="7031963" y="2841863"/>
                      <a:ext cx="110546"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4" name="Straight Connector 2883"/>
                    <p:cNvCxnSpPr/>
                    <p:nvPr/>
                  </p:nvCxnSpPr>
                  <p:spPr>
                    <a:xfrm flipV="1">
                      <a:off x="6582653" y="2938849"/>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33" name="Group 557"/>
                  <p:cNvGrpSpPr/>
                  <p:nvPr/>
                </p:nvGrpSpPr>
                <p:grpSpPr bwMode="auto">
                  <a:xfrm>
                    <a:off x="6396478" y="3664333"/>
                    <a:ext cx="559121" cy="92788"/>
                    <a:chOff x="6582044" y="2846082"/>
                    <a:chExt cx="559121" cy="92788"/>
                  </a:xfrm>
                </p:grpSpPr>
                <p:cxnSp>
                  <p:nvCxnSpPr>
                    <p:cNvPr id="2881" name="Straight Connector 2880"/>
                    <p:cNvCxnSpPr/>
                    <p:nvPr/>
                  </p:nvCxnSpPr>
                  <p:spPr>
                    <a:xfrm flipV="1">
                      <a:off x="7028876" y="2846534"/>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2" name="Straight Connector 2881"/>
                    <p:cNvCxnSpPr/>
                    <p:nvPr/>
                  </p:nvCxnSpPr>
                  <p:spPr>
                    <a:xfrm flipV="1">
                      <a:off x="6583131" y="2939112"/>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334" name="Group 558"/>
                  <p:cNvGrpSpPr/>
                  <p:nvPr/>
                </p:nvGrpSpPr>
                <p:grpSpPr bwMode="auto">
                  <a:xfrm>
                    <a:off x="6395998" y="3730197"/>
                    <a:ext cx="559121" cy="92788"/>
                    <a:chOff x="6582044" y="2846082"/>
                    <a:chExt cx="559121" cy="92788"/>
                  </a:xfrm>
                </p:grpSpPr>
                <p:cxnSp>
                  <p:nvCxnSpPr>
                    <p:cNvPr id="2879" name="Straight Connector 2878"/>
                    <p:cNvCxnSpPr/>
                    <p:nvPr/>
                  </p:nvCxnSpPr>
                  <p:spPr>
                    <a:xfrm flipV="1">
                      <a:off x="7029357" y="2845327"/>
                      <a:ext cx="114110" cy="9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0" name="Straight Connector 2879"/>
                    <p:cNvCxnSpPr/>
                    <p:nvPr/>
                  </p:nvCxnSpPr>
                  <p:spPr>
                    <a:xfrm flipV="1">
                      <a:off x="6583612" y="2939374"/>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841" name="Straight Connector 2840"/>
                <p:cNvCxnSpPr/>
                <p:nvPr/>
              </p:nvCxnSpPr>
              <p:spPr bwMode="auto">
                <a:xfrm flipH="1">
                  <a:off x="6685278" y="4525263"/>
                  <a:ext cx="4465" cy="8562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2" name="Straight Connector 2841"/>
                <p:cNvCxnSpPr/>
                <p:nvPr/>
              </p:nvCxnSpPr>
              <p:spPr bwMode="auto">
                <a:xfrm>
                  <a:off x="6633185" y="4705450"/>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3" name="Straight Connector 2842"/>
                <p:cNvCxnSpPr/>
                <p:nvPr/>
              </p:nvCxnSpPr>
              <p:spPr bwMode="auto">
                <a:xfrm>
                  <a:off x="6631697" y="4770972"/>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4" name="Straight Connector 2843"/>
                <p:cNvCxnSpPr/>
                <p:nvPr/>
              </p:nvCxnSpPr>
              <p:spPr bwMode="auto">
                <a:xfrm>
                  <a:off x="6631697" y="4848408"/>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5" name="Straight Connector 2844"/>
                <p:cNvCxnSpPr/>
                <p:nvPr/>
              </p:nvCxnSpPr>
              <p:spPr bwMode="auto">
                <a:xfrm>
                  <a:off x="6630208" y="4913931"/>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6" name="Straight Connector 2845"/>
                <p:cNvCxnSpPr/>
                <p:nvPr/>
              </p:nvCxnSpPr>
              <p:spPr bwMode="auto">
                <a:xfrm>
                  <a:off x="6627232" y="4976475"/>
                  <a:ext cx="610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7" name="Straight Connector 2846"/>
                <p:cNvCxnSpPr/>
                <p:nvPr/>
              </p:nvCxnSpPr>
              <p:spPr bwMode="auto">
                <a:xfrm>
                  <a:off x="6627232" y="504497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8" name="Straight Connector 2847"/>
                <p:cNvCxnSpPr/>
                <p:nvPr/>
              </p:nvCxnSpPr>
              <p:spPr bwMode="auto">
                <a:xfrm>
                  <a:off x="6625744" y="5113477"/>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9" name="Straight Connector 2848"/>
                <p:cNvCxnSpPr/>
                <p:nvPr/>
              </p:nvCxnSpPr>
              <p:spPr bwMode="auto">
                <a:xfrm>
                  <a:off x="6630208" y="5183468"/>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0" name="Straight Connector 2849"/>
                <p:cNvCxnSpPr/>
                <p:nvPr/>
              </p:nvCxnSpPr>
              <p:spPr bwMode="auto">
                <a:xfrm>
                  <a:off x="6631697" y="5251969"/>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1" name="Straight Connector 2850"/>
                <p:cNvCxnSpPr/>
                <p:nvPr/>
              </p:nvCxnSpPr>
              <p:spPr bwMode="auto">
                <a:xfrm>
                  <a:off x="6631697" y="5321958"/>
                  <a:ext cx="58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2" name="Straight Connector 2851"/>
                <p:cNvCxnSpPr/>
                <p:nvPr/>
              </p:nvCxnSpPr>
              <p:spPr bwMode="auto">
                <a:xfrm>
                  <a:off x="6633185" y="5387481"/>
                  <a:ext cx="58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3" name="Straight Connector 2852"/>
                <p:cNvCxnSpPr/>
                <p:nvPr/>
              </p:nvCxnSpPr>
              <p:spPr bwMode="auto">
                <a:xfrm flipH="1">
                  <a:off x="6633185" y="4531219"/>
                  <a:ext cx="5804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310" name="Group 2853"/>
                <p:cNvGrpSpPr/>
                <p:nvPr/>
              </p:nvGrpSpPr>
              <p:grpSpPr bwMode="auto">
                <a:xfrm>
                  <a:off x="6434171" y="4488570"/>
                  <a:ext cx="224203" cy="179034"/>
                  <a:chOff x="3668110" y="2448910"/>
                  <a:chExt cx="3794234" cy="2165130"/>
                </a:xfrm>
              </p:grpSpPr>
              <p:sp>
                <p:nvSpPr>
                  <p:cNvPr id="2855" name="Rectangle 2854"/>
                  <p:cNvSpPr/>
                  <p:nvPr/>
                </p:nvSpPr>
                <p:spPr>
                  <a:xfrm>
                    <a:off x="3686102" y="3739062"/>
                    <a:ext cx="3752966"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856" name="Freeform 2855"/>
                  <p:cNvSpPr/>
                  <p:nvPr/>
                </p:nvSpPr>
                <p:spPr>
                  <a:xfrm>
                    <a:off x="3686102" y="2442421"/>
                    <a:ext cx="3778161" cy="1314656"/>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313" name="Group 2856"/>
                  <p:cNvGrpSpPr/>
                  <p:nvPr/>
                </p:nvGrpSpPr>
                <p:grpSpPr bwMode="auto">
                  <a:xfrm>
                    <a:off x="3941378" y="2603243"/>
                    <a:ext cx="3202061" cy="1066110"/>
                    <a:chOff x="7939341" y="3037317"/>
                    <a:chExt cx="897649" cy="353919"/>
                  </a:xfrm>
                </p:grpSpPr>
                <p:sp>
                  <p:nvSpPr>
                    <p:cNvPr id="2858" name="Freeform 2857"/>
                    <p:cNvSpPr/>
                    <p:nvPr/>
                  </p:nvSpPr>
                  <p:spPr>
                    <a:xfrm>
                      <a:off x="7966633" y="3037735"/>
                      <a:ext cx="847321" cy="197288"/>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859" name="Freeform 2858"/>
                    <p:cNvSpPr/>
                    <p:nvPr/>
                  </p:nvSpPr>
                  <p:spPr>
                    <a:xfrm>
                      <a:off x="8517392" y="3205133"/>
                      <a:ext cx="317743" cy="17337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860" name="Freeform 2859"/>
                    <p:cNvSpPr/>
                    <p:nvPr/>
                  </p:nvSpPr>
                  <p:spPr>
                    <a:xfrm>
                      <a:off x="7945448" y="3205133"/>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861" name="Freeform 2860"/>
                    <p:cNvSpPr/>
                    <p:nvPr/>
                  </p:nvSpPr>
                  <p:spPr>
                    <a:xfrm>
                      <a:off x="8051365" y="3121434"/>
                      <a:ext cx="670794" cy="269030"/>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grpSp>
            <p:nvGrpSpPr>
              <p:cNvPr id="93234" name="Group 2777"/>
              <p:cNvGrpSpPr/>
              <p:nvPr/>
            </p:nvGrpSpPr>
            <p:grpSpPr bwMode="auto">
              <a:xfrm>
                <a:off x="7734580" y="4641605"/>
                <a:ext cx="267360" cy="997195"/>
                <a:chOff x="6424161" y="4488570"/>
                <a:chExt cx="267360" cy="997195"/>
              </a:xfrm>
            </p:grpSpPr>
            <p:grpSp>
              <p:nvGrpSpPr>
                <p:cNvPr id="93237" name="Group 506"/>
                <p:cNvGrpSpPr/>
                <p:nvPr/>
              </p:nvGrpSpPr>
              <p:grpSpPr bwMode="auto">
                <a:xfrm>
                  <a:off x="6424161" y="4637077"/>
                  <a:ext cx="235570" cy="848688"/>
                  <a:chOff x="6395998" y="3062424"/>
                  <a:chExt cx="564403" cy="837478"/>
                </a:xfrm>
              </p:grpSpPr>
              <p:sp>
                <p:nvSpPr>
                  <p:cNvPr id="2803" name="Rectangle 2802"/>
                  <p:cNvSpPr/>
                  <p:nvPr/>
                </p:nvSpPr>
                <p:spPr>
                  <a:xfrm>
                    <a:off x="6509913" y="3062163"/>
                    <a:ext cx="449311" cy="742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804" name="Straight Connector 2803"/>
                  <p:cNvCxnSpPr/>
                  <p:nvPr/>
                </p:nvCxnSpPr>
                <p:spPr>
                  <a:xfrm flipV="1">
                    <a:off x="6848680" y="3062163"/>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05" name="Rectangle 2804"/>
                  <p:cNvSpPr/>
                  <p:nvPr/>
                </p:nvSpPr>
                <p:spPr>
                  <a:xfrm>
                    <a:off x="6477821" y="3070980"/>
                    <a:ext cx="131939"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806" name="Straight Connector 2805"/>
                  <p:cNvCxnSpPr/>
                  <p:nvPr/>
                </p:nvCxnSpPr>
                <p:spPr>
                  <a:xfrm flipV="1">
                    <a:off x="6395803" y="3062163"/>
                    <a:ext cx="114111"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07" name="Rectangle 2806"/>
                  <p:cNvSpPr/>
                  <p:nvPr/>
                </p:nvSpPr>
                <p:spPr>
                  <a:xfrm>
                    <a:off x="6820153" y="3702857"/>
                    <a:ext cx="131939" cy="11608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sp>
                <p:nvSpPr>
                  <p:cNvPr id="2808" name="Rectangle 2807"/>
                  <p:cNvSpPr/>
                  <p:nvPr/>
                </p:nvSpPr>
                <p:spPr>
                  <a:xfrm>
                    <a:off x="6406502" y="3157679"/>
                    <a:ext cx="445744" cy="74208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sz="1700">
                      <a:solidFill>
                        <a:srgbClr val="FFFFFF"/>
                      </a:solidFill>
                      <a:latin typeface="Calibri" panose="020F0502020204030204" pitchFamily="34" charset="0"/>
                    </a:endParaRPr>
                  </a:p>
                </p:txBody>
              </p:sp>
              <p:cxnSp>
                <p:nvCxnSpPr>
                  <p:cNvPr id="2809" name="Straight Connector 2808"/>
                  <p:cNvCxnSpPr/>
                  <p:nvPr/>
                </p:nvCxnSpPr>
                <p:spPr>
                  <a:xfrm flipV="1">
                    <a:off x="6848680" y="3804251"/>
                    <a:ext cx="114111"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266" name="Group 544"/>
                  <p:cNvGrpSpPr/>
                  <p:nvPr/>
                </p:nvGrpSpPr>
                <p:grpSpPr bwMode="auto">
                  <a:xfrm>
                    <a:off x="6400318" y="3137421"/>
                    <a:ext cx="559121" cy="92788"/>
                    <a:chOff x="6582044" y="2846082"/>
                    <a:chExt cx="559121" cy="92788"/>
                  </a:xfrm>
                </p:grpSpPr>
                <p:cxnSp>
                  <p:nvCxnSpPr>
                    <p:cNvPr id="2838" name="Straight Connector 2837"/>
                    <p:cNvCxnSpPr/>
                    <p:nvPr/>
                  </p:nvCxnSpPr>
                  <p:spPr>
                    <a:xfrm flipV="1">
                      <a:off x="7030406" y="2845767"/>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9" name="Straight Connector 2838"/>
                    <p:cNvCxnSpPr/>
                    <p:nvPr/>
                  </p:nvCxnSpPr>
                  <p:spPr>
                    <a:xfrm flipV="1">
                      <a:off x="6581096" y="2938345"/>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267" name="Group 547"/>
                  <p:cNvGrpSpPr/>
                  <p:nvPr/>
                </p:nvGrpSpPr>
                <p:grpSpPr bwMode="auto">
                  <a:xfrm>
                    <a:off x="6399838" y="3203285"/>
                    <a:ext cx="559121" cy="92788"/>
                    <a:chOff x="6582044" y="2846082"/>
                    <a:chExt cx="559121" cy="92788"/>
                  </a:xfrm>
                </p:grpSpPr>
                <p:cxnSp>
                  <p:nvCxnSpPr>
                    <p:cNvPr id="2836" name="Straight Connector 2835"/>
                    <p:cNvCxnSpPr/>
                    <p:nvPr/>
                  </p:nvCxnSpPr>
                  <p:spPr>
                    <a:xfrm flipV="1">
                      <a:off x="7030887" y="2846030"/>
                      <a:ext cx="121242"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7" name="Straight Connector 2836"/>
                    <p:cNvCxnSpPr/>
                    <p:nvPr/>
                  </p:nvCxnSpPr>
                  <p:spPr>
                    <a:xfrm flipV="1">
                      <a:off x="6581577" y="2934199"/>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268" name="Group 549"/>
                  <p:cNvGrpSpPr/>
                  <p:nvPr/>
                </p:nvGrpSpPr>
                <p:grpSpPr bwMode="auto">
                  <a:xfrm>
                    <a:off x="6399358" y="3269149"/>
                    <a:ext cx="559121" cy="92788"/>
                    <a:chOff x="6582044" y="2846082"/>
                    <a:chExt cx="559121" cy="92788"/>
                  </a:xfrm>
                </p:grpSpPr>
                <p:cxnSp>
                  <p:nvCxnSpPr>
                    <p:cNvPr id="2834" name="Straight Connector 2833"/>
                    <p:cNvCxnSpPr/>
                    <p:nvPr/>
                  </p:nvCxnSpPr>
                  <p:spPr>
                    <a:xfrm flipV="1">
                      <a:off x="7027798" y="2846292"/>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5" name="Straight Connector 2834"/>
                    <p:cNvCxnSpPr/>
                    <p:nvPr/>
                  </p:nvCxnSpPr>
                  <p:spPr>
                    <a:xfrm flipV="1">
                      <a:off x="6582055" y="2934461"/>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269" name="Group 550"/>
                  <p:cNvGrpSpPr/>
                  <p:nvPr/>
                </p:nvGrpSpPr>
                <p:grpSpPr bwMode="auto">
                  <a:xfrm>
                    <a:off x="6398878" y="3335013"/>
                    <a:ext cx="559121" cy="92788"/>
                    <a:chOff x="6582044" y="2846082"/>
                    <a:chExt cx="559121" cy="92788"/>
                  </a:xfrm>
                </p:grpSpPr>
                <p:cxnSp>
                  <p:nvCxnSpPr>
                    <p:cNvPr id="2832" name="Straight Connector 2831"/>
                    <p:cNvCxnSpPr/>
                    <p:nvPr/>
                  </p:nvCxnSpPr>
                  <p:spPr>
                    <a:xfrm flipV="1">
                      <a:off x="7028279" y="2846556"/>
                      <a:ext cx="114110" cy="881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3" name="Straight Connector 2832"/>
                    <p:cNvCxnSpPr/>
                    <p:nvPr/>
                  </p:nvCxnSpPr>
                  <p:spPr>
                    <a:xfrm flipV="1">
                      <a:off x="6582536" y="2934725"/>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270" name="Group 551"/>
                  <p:cNvGrpSpPr/>
                  <p:nvPr/>
                </p:nvGrpSpPr>
                <p:grpSpPr bwMode="auto">
                  <a:xfrm>
                    <a:off x="6398398" y="3400877"/>
                    <a:ext cx="559121" cy="92788"/>
                    <a:chOff x="6582044" y="2846082"/>
                    <a:chExt cx="559121" cy="92788"/>
                  </a:xfrm>
                </p:grpSpPr>
                <p:cxnSp>
                  <p:nvCxnSpPr>
                    <p:cNvPr id="2830" name="Straight Connector 2829"/>
                    <p:cNvCxnSpPr/>
                    <p:nvPr/>
                  </p:nvCxnSpPr>
                  <p:spPr>
                    <a:xfrm flipV="1">
                      <a:off x="7028759" y="2845349"/>
                      <a:ext cx="114110" cy="89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1" name="Straight Connector 2830"/>
                    <p:cNvCxnSpPr/>
                    <p:nvPr/>
                  </p:nvCxnSpPr>
                  <p:spPr>
                    <a:xfrm flipV="1">
                      <a:off x="6583017" y="2934987"/>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271" name="Group 552"/>
                  <p:cNvGrpSpPr/>
                  <p:nvPr/>
                </p:nvGrpSpPr>
                <p:grpSpPr bwMode="auto">
                  <a:xfrm>
                    <a:off x="6397918" y="3466741"/>
                    <a:ext cx="559121" cy="92788"/>
                    <a:chOff x="6582044" y="2846082"/>
                    <a:chExt cx="559121" cy="92788"/>
                  </a:xfrm>
                </p:grpSpPr>
                <p:cxnSp>
                  <p:nvCxnSpPr>
                    <p:cNvPr id="2828" name="Straight Connector 2827"/>
                    <p:cNvCxnSpPr/>
                    <p:nvPr/>
                  </p:nvCxnSpPr>
                  <p:spPr>
                    <a:xfrm flipV="1">
                      <a:off x="7029238" y="2845611"/>
                      <a:ext cx="114110" cy="925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9" name="Straight Connector 2828"/>
                    <p:cNvCxnSpPr/>
                    <p:nvPr/>
                  </p:nvCxnSpPr>
                  <p:spPr>
                    <a:xfrm flipV="1">
                      <a:off x="6583495" y="2938189"/>
                      <a:ext cx="45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272" name="Group 555"/>
                  <p:cNvGrpSpPr/>
                  <p:nvPr/>
                </p:nvGrpSpPr>
                <p:grpSpPr bwMode="auto">
                  <a:xfrm>
                    <a:off x="6397438" y="3532605"/>
                    <a:ext cx="559121" cy="92788"/>
                    <a:chOff x="6582044" y="2846082"/>
                    <a:chExt cx="559121" cy="92788"/>
                  </a:xfrm>
                </p:grpSpPr>
                <p:cxnSp>
                  <p:nvCxnSpPr>
                    <p:cNvPr id="2826" name="Straight Connector 2825"/>
                    <p:cNvCxnSpPr/>
                    <p:nvPr/>
                  </p:nvCxnSpPr>
                  <p:spPr>
                    <a:xfrm flipV="1">
                      <a:off x="7029719" y="2841466"/>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7" name="Straight Connector 2826"/>
                    <p:cNvCxnSpPr/>
                    <p:nvPr/>
                  </p:nvCxnSpPr>
                  <p:spPr>
                    <a:xfrm flipV="1">
                      <a:off x="6580409" y="2938452"/>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273" name="Group 556"/>
                  <p:cNvGrpSpPr/>
                  <p:nvPr/>
                </p:nvGrpSpPr>
                <p:grpSpPr bwMode="auto">
                  <a:xfrm>
                    <a:off x="6396958" y="3598469"/>
                    <a:ext cx="559121" cy="92788"/>
                    <a:chOff x="6582044" y="2846082"/>
                    <a:chExt cx="559121" cy="92788"/>
                  </a:xfrm>
                </p:grpSpPr>
                <p:cxnSp>
                  <p:nvCxnSpPr>
                    <p:cNvPr id="2824" name="Straight Connector 2823"/>
                    <p:cNvCxnSpPr/>
                    <p:nvPr/>
                  </p:nvCxnSpPr>
                  <p:spPr>
                    <a:xfrm flipV="1">
                      <a:off x="7030199" y="2841729"/>
                      <a:ext cx="114110" cy="969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5" name="Straight Connector 2824"/>
                    <p:cNvCxnSpPr/>
                    <p:nvPr/>
                  </p:nvCxnSpPr>
                  <p:spPr>
                    <a:xfrm flipV="1">
                      <a:off x="6580889" y="2938714"/>
                      <a:ext cx="4564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274" name="Group 557"/>
                  <p:cNvGrpSpPr/>
                  <p:nvPr/>
                </p:nvGrpSpPr>
                <p:grpSpPr bwMode="auto">
                  <a:xfrm>
                    <a:off x="6396478" y="3664333"/>
                    <a:ext cx="559121" cy="92788"/>
                    <a:chOff x="6582044" y="2846082"/>
                    <a:chExt cx="559121" cy="92788"/>
                  </a:xfrm>
                </p:grpSpPr>
                <p:cxnSp>
                  <p:nvCxnSpPr>
                    <p:cNvPr id="2822" name="Straight Connector 2821"/>
                    <p:cNvCxnSpPr/>
                    <p:nvPr/>
                  </p:nvCxnSpPr>
                  <p:spPr>
                    <a:xfrm flipV="1">
                      <a:off x="7030678" y="2846400"/>
                      <a:ext cx="114110" cy="925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3" name="Straight Connector 2822"/>
                    <p:cNvCxnSpPr/>
                    <p:nvPr/>
                  </p:nvCxnSpPr>
                  <p:spPr>
                    <a:xfrm flipV="1">
                      <a:off x="6581368" y="2938976"/>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275" name="Group 558"/>
                  <p:cNvGrpSpPr/>
                  <p:nvPr/>
                </p:nvGrpSpPr>
                <p:grpSpPr bwMode="auto">
                  <a:xfrm>
                    <a:off x="6395998" y="3730197"/>
                    <a:ext cx="559121" cy="92788"/>
                    <a:chOff x="6582044" y="2846082"/>
                    <a:chExt cx="559121" cy="92788"/>
                  </a:xfrm>
                </p:grpSpPr>
                <p:cxnSp>
                  <p:nvCxnSpPr>
                    <p:cNvPr id="2820" name="Straight Connector 2819"/>
                    <p:cNvCxnSpPr/>
                    <p:nvPr/>
                  </p:nvCxnSpPr>
                  <p:spPr>
                    <a:xfrm flipV="1">
                      <a:off x="7031158" y="2845192"/>
                      <a:ext cx="114110" cy="94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1" name="Straight Connector 2820"/>
                    <p:cNvCxnSpPr/>
                    <p:nvPr/>
                  </p:nvCxnSpPr>
                  <p:spPr>
                    <a:xfrm flipV="1">
                      <a:off x="6581849" y="2939239"/>
                      <a:ext cx="4528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782" name="Straight Connector 2781"/>
                <p:cNvCxnSpPr/>
                <p:nvPr/>
              </p:nvCxnSpPr>
              <p:spPr bwMode="auto">
                <a:xfrm flipH="1">
                  <a:off x="6686030" y="4525126"/>
                  <a:ext cx="4466" cy="856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3" name="Straight Connector 2782"/>
                <p:cNvCxnSpPr/>
                <p:nvPr/>
              </p:nvCxnSpPr>
              <p:spPr bwMode="auto">
                <a:xfrm>
                  <a:off x="6632449" y="4705314"/>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4" name="Straight Connector 2783"/>
                <p:cNvCxnSpPr/>
                <p:nvPr/>
              </p:nvCxnSpPr>
              <p:spPr bwMode="auto">
                <a:xfrm>
                  <a:off x="6630961" y="4770836"/>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5" name="Straight Connector 2784"/>
                <p:cNvCxnSpPr/>
                <p:nvPr/>
              </p:nvCxnSpPr>
              <p:spPr bwMode="auto">
                <a:xfrm>
                  <a:off x="6630961" y="484827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6" name="Straight Connector 2785"/>
                <p:cNvCxnSpPr/>
                <p:nvPr/>
              </p:nvCxnSpPr>
              <p:spPr bwMode="auto">
                <a:xfrm>
                  <a:off x="6629472" y="4913795"/>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7" name="Straight Connector 2786"/>
                <p:cNvCxnSpPr/>
                <p:nvPr/>
              </p:nvCxnSpPr>
              <p:spPr bwMode="auto">
                <a:xfrm>
                  <a:off x="6627984" y="4976339"/>
                  <a:ext cx="610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8" name="Straight Connector 2787"/>
                <p:cNvCxnSpPr/>
                <p:nvPr/>
              </p:nvCxnSpPr>
              <p:spPr bwMode="auto">
                <a:xfrm>
                  <a:off x="6627984" y="5044840"/>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9" name="Straight Connector 2788"/>
                <p:cNvCxnSpPr/>
                <p:nvPr/>
              </p:nvCxnSpPr>
              <p:spPr bwMode="auto">
                <a:xfrm>
                  <a:off x="6626496" y="511334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0" name="Straight Connector 2789"/>
                <p:cNvCxnSpPr/>
                <p:nvPr/>
              </p:nvCxnSpPr>
              <p:spPr bwMode="auto">
                <a:xfrm>
                  <a:off x="6629472" y="5183331"/>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1" name="Straight Connector 2790"/>
                <p:cNvCxnSpPr/>
                <p:nvPr/>
              </p:nvCxnSpPr>
              <p:spPr bwMode="auto">
                <a:xfrm>
                  <a:off x="6630961" y="525183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2" name="Straight Connector 2791"/>
                <p:cNvCxnSpPr/>
                <p:nvPr/>
              </p:nvCxnSpPr>
              <p:spPr bwMode="auto">
                <a:xfrm>
                  <a:off x="6630961" y="5321822"/>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3" name="Straight Connector 2792"/>
                <p:cNvCxnSpPr/>
                <p:nvPr/>
              </p:nvCxnSpPr>
              <p:spPr bwMode="auto">
                <a:xfrm>
                  <a:off x="6632449" y="5387345"/>
                  <a:ext cx="595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4" name="Straight Connector 2793"/>
                <p:cNvCxnSpPr/>
                <p:nvPr/>
              </p:nvCxnSpPr>
              <p:spPr bwMode="auto">
                <a:xfrm flipH="1">
                  <a:off x="6632449" y="4531082"/>
                  <a:ext cx="59534"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3251" name="Group 2794"/>
                <p:cNvGrpSpPr/>
                <p:nvPr/>
              </p:nvGrpSpPr>
              <p:grpSpPr bwMode="auto">
                <a:xfrm>
                  <a:off x="6434171" y="4488570"/>
                  <a:ext cx="224203" cy="179034"/>
                  <a:chOff x="3668110" y="2448910"/>
                  <a:chExt cx="3794234" cy="2165130"/>
                </a:xfrm>
              </p:grpSpPr>
              <p:sp>
                <p:nvSpPr>
                  <p:cNvPr id="2796" name="Rectangle 2795"/>
                  <p:cNvSpPr/>
                  <p:nvPr/>
                </p:nvSpPr>
                <p:spPr>
                  <a:xfrm>
                    <a:off x="3673647" y="3737417"/>
                    <a:ext cx="3778161" cy="864428"/>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2797" name="Freeform 2796"/>
                  <p:cNvSpPr/>
                  <p:nvPr/>
                </p:nvSpPr>
                <p:spPr>
                  <a:xfrm>
                    <a:off x="3673647" y="2440776"/>
                    <a:ext cx="3803341" cy="1314645"/>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254" name="Group 2797"/>
                  <p:cNvGrpSpPr/>
                  <p:nvPr/>
                </p:nvGrpSpPr>
                <p:grpSpPr bwMode="auto">
                  <a:xfrm>
                    <a:off x="3941378" y="2603243"/>
                    <a:ext cx="3202061" cy="1066110"/>
                    <a:chOff x="7939341" y="3037317"/>
                    <a:chExt cx="897649" cy="353919"/>
                  </a:xfrm>
                </p:grpSpPr>
                <p:sp>
                  <p:nvSpPr>
                    <p:cNvPr id="2799" name="Freeform 2798"/>
                    <p:cNvSpPr/>
                    <p:nvPr/>
                  </p:nvSpPr>
                  <p:spPr>
                    <a:xfrm>
                      <a:off x="7970200" y="3037185"/>
                      <a:ext cx="847321" cy="19729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800" name="Freeform 2799"/>
                    <p:cNvSpPr/>
                    <p:nvPr/>
                  </p:nvSpPr>
                  <p:spPr>
                    <a:xfrm>
                      <a:off x="8520959" y="3204583"/>
                      <a:ext cx="317748" cy="173378"/>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801" name="Freeform 2800"/>
                    <p:cNvSpPr/>
                    <p:nvPr/>
                  </p:nvSpPr>
                  <p:spPr>
                    <a:xfrm>
                      <a:off x="7941956" y="3204583"/>
                      <a:ext cx="310684" cy="167398"/>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2802" name="Freeform 2801"/>
                    <p:cNvSpPr/>
                    <p:nvPr/>
                  </p:nvSpPr>
                  <p:spPr>
                    <a:xfrm>
                      <a:off x="8047874" y="3120884"/>
                      <a:ext cx="677857" cy="26903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sp>
            <p:nvSpPr>
              <p:cNvPr id="2779" name="TextBox 2778"/>
              <p:cNvSpPr txBox="1"/>
              <p:nvPr/>
            </p:nvSpPr>
            <p:spPr>
              <a:xfrm>
                <a:off x="7328179" y="4173339"/>
                <a:ext cx="314042" cy="333570"/>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sz="1700"/>
                  <a:t>…</a:t>
                </a:r>
                <a:endParaRPr lang="en-US" sz="1700"/>
              </a:p>
            </p:txBody>
          </p:sp>
          <p:sp>
            <p:nvSpPr>
              <p:cNvPr id="2780" name="TextBox 2779"/>
              <p:cNvSpPr txBox="1"/>
              <p:nvPr/>
            </p:nvSpPr>
            <p:spPr>
              <a:xfrm>
                <a:off x="7423434" y="4980459"/>
                <a:ext cx="314042" cy="332080"/>
              </a:xfrm>
              <a:prstGeom prst="rect">
                <a:avLst/>
              </a:prstGeom>
              <a:noFill/>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sz="1700"/>
                  <a:t>…</a:t>
                </a:r>
                <a:endParaRPr lang="en-US" sz="1700"/>
              </a:p>
            </p:txBody>
          </p:sp>
        </p:grpSp>
        <p:grpSp>
          <p:nvGrpSpPr>
            <p:cNvPr id="93203" name="Group 1250"/>
            <p:cNvGrpSpPr/>
            <p:nvPr/>
          </p:nvGrpSpPr>
          <p:grpSpPr bwMode="auto">
            <a:xfrm>
              <a:off x="977155" y="3550503"/>
              <a:ext cx="914400" cy="479686"/>
              <a:chOff x="3668110" y="2448910"/>
              <a:chExt cx="3794234" cy="2165130"/>
            </a:xfrm>
          </p:grpSpPr>
          <p:sp>
            <p:nvSpPr>
              <p:cNvPr id="1252" name="Rectangle 1251"/>
              <p:cNvSpPr/>
              <p:nvPr/>
            </p:nvSpPr>
            <p:spPr>
              <a:xfrm>
                <a:off x="3666437" y="3739437"/>
                <a:ext cx="3785769" cy="873794"/>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253" name="Freeform 1252"/>
              <p:cNvSpPr/>
              <p:nvPr/>
            </p:nvSpPr>
            <p:spPr>
              <a:xfrm>
                <a:off x="3678789" y="2448910"/>
                <a:ext cx="3785769" cy="1324137"/>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222" name="Group 1253"/>
              <p:cNvGrpSpPr/>
              <p:nvPr/>
            </p:nvGrpSpPr>
            <p:grpSpPr bwMode="auto">
              <a:xfrm>
                <a:off x="3941378" y="2603243"/>
                <a:ext cx="3202061" cy="1066110"/>
                <a:chOff x="7939341" y="3037317"/>
                <a:chExt cx="897649" cy="353919"/>
              </a:xfrm>
            </p:grpSpPr>
            <p:sp>
              <p:nvSpPr>
                <p:cNvPr id="1255" name="Freeform 1254"/>
                <p:cNvSpPr/>
                <p:nvPr/>
              </p:nvSpPr>
              <p:spPr>
                <a:xfrm>
                  <a:off x="7962680" y="3037404"/>
                  <a:ext cx="850065" cy="198589"/>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56" name="Freeform 1255"/>
                <p:cNvSpPr/>
                <p:nvPr/>
              </p:nvSpPr>
              <p:spPr>
                <a:xfrm>
                  <a:off x="8520156" y="3206986"/>
                  <a:ext cx="316827" cy="171813"/>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57" name="Freeform 1256"/>
                <p:cNvSpPr/>
                <p:nvPr/>
              </p:nvSpPr>
              <p:spPr>
                <a:xfrm>
                  <a:off x="7938442" y="3206986"/>
                  <a:ext cx="311633" cy="169582"/>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58" name="Freeform 1257"/>
                <p:cNvSpPr/>
                <p:nvPr/>
              </p:nvSpPr>
              <p:spPr>
                <a:xfrm>
                  <a:off x="8045782" y="3124426"/>
                  <a:ext cx="678666" cy="267762"/>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3204" name="Group 1286"/>
            <p:cNvGrpSpPr/>
            <p:nvPr/>
          </p:nvGrpSpPr>
          <p:grpSpPr bwMode="auto">
            <a:xfrm>
              <a:off x="2554943" y="3564953"/>
              <a:ext cx="914400" cy="479686"/>
              <a:chOff x="3668110" y="2448910"/>
              <a:chExt cx="3794234" cy="2165130"/>
            </a:xfrm>
          </p:grpSpPr>
          <p:sp>
            <p:nvSpPr>
              <p:cNvPr id="1288" name="Rectangle 1287"/>
              <p:cNvSpPr/>
              <p:nvPr/>
            </p:nvSpPr>
            <p:spPr>
              <a:xfrm>
                <a:off x="3665877" y="3741431"/>
                <a:ext cx="3785769" cy="873794"/>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289" name="Freeform 1288"/>
              <p:cNvSpPr/>
              <p:nvPr/>
            </p:nvSpPr>
            <p:spPr>
              <a:xfrm>
                <a:off x="3678229" y="2450904"/>
                <a:ext cx="3785769" cy="1324137"/>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215" name="Group 1289"/>
              <p:cNvGrpSpPr/>
              <p:nvPr/>
            </p:nvGrpSpPr>
            <p:grpSpPr bwMode="auto">
              <a:xfrm>
                <a:off x="3941378" y="2603243"/>
                <a:ext cx="3202061" cy="1066110"/>
                <a:chOff x="7939341" y="3037317"/>
                <a:chExt cx="897649" cy="353919"/>
              </a:xfrm>
            </p:grpSpPr>
            <p:sp>
              <p:nvSpPr>
                <p:cNvPr id="1291" name="Freeform 1290"/>
                <p:cNvSpPr/>
                <p:nvPr/>
              </p:nvSpPr>
              <p:spPr>
                <a:xfrm>
                  <a:off x="7962523" y="3038066"/>
                  <a:ext cx="850065" cy="198589"/>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92" name="Freeform 1291"/>
                <p:cNvSpPr/>
                <p:nvPr/>
              </p:nvSpPr>
              <p:spPr>
                <a:xfrm>
                  <a:off x="8519999" y="3207649"/>
                  <a:ext cx="316827" cy="171813"/>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93" name="Freeform 1292"/>
                <p:cNvSpPr/>
                <p:nvPr/>
              </p:nvSpPr>
              <p:spPr>
                <a:xfrm>
                  <a:off x="7938285" y="3207649"/>
                  <a:ext cx="311633" cy="169582"/>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94" name="Freeform 1293"/>
                <p:cNvSpPr/>
                <p:nvPr/>
              </p:nvSpPr>
              <p:spPr>
                <a:xfrm>
                  <a:off x="8045625" y="3125088"/>
                  <a:ext cx="678666" cy="267762"/>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3205" name="Group 1539"/>
            <p:cNvGrpSpPr/>
            <p:nvPr/>
          </p:nvGrpSpPr>
          <p:grpSpPr bwMode="auto">
            <a:xfrm>
              <a:off x="4132731" y="3579403"/>
              <a:ext cx="914400" cy="479686"/>
              <a:chOff x="3668110" y="2448910"/>
              <a:chExt cx="3794234" cy="2165130"/>
            </a:xfrm>
          </p:grpSpPr>
          <p:sp>
            <p:nvSpPr>
              <p:cNvPr id="1541" name="Rectangle 1540"/>
              <p:cNvSpPr/>
              <p:nvPr/>
            </p:nvSpPr>
            <p:spPr>
              <a:xfrm>
                <a:off x="3665317" y="3743421"/>
                <a:ext cx="3785769" cy="873794"/>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542" name="Freeform 1541"/>
              <p:cNvSpPr/>
              <p:nvPr/>
            </p:nvSpPr>
            <p:spPr>
              <a:xfrm>
                <a:off x="3677668" y="2446175"/>
                <a:ext cx="3785769" cy="1330856"/>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3208" name="Group 1542"/>
              <p:cNvGrpSpPr/>
              <p:nvPr/>
            </p:nvGrpSpPr>
            <p:grpSpPr bwMode="auto">
              <a:xfrm>
                <a:off x="3941378" y="2603243"/>
                <a:ext cx="3202061" cy="1066110"/>
                <a:chOff x="7939341" y="3037317"/>
                <a:chExt cx="897649" cy="353919"/>
              </a:xfrm>
            </p:grpSpPr>
            <p:sp>
              <p:nvSpPr>
                <p:cNvPr id="1544" name="Freeform 1543"/>
                <p:cNvSpPr/>
                <p:nvPr/>
              </p:nvSpPr>
              <p:spPr>
                <a:xfrm>
                  <a:off x="7962366" y="3036495"/>
                  <a:ext cx="850065" cy="198591"/>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545" name="Freeform 1544"/>
                <p:cNvSpPr/>
                <p:nvPr/>
              </p:nvSpPr>
              <p:spPr>
                <a:xfrm>
                  <a:off x="8519842" y="3206077"/>
                  <a:ext cx="316827" cy="17181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546" name="Freeform 1545"/>
                <p:cNvSpPr/>
                <p:nvPr/>
              </p:nvSpPr>
              <p:spPr>
                <a:xfrm>
                  <a:off x="7938128" y="3206077"/>
                  <a:ext cx="311633" cy="169582"/>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547" name="Freeform 1546"/>
                <p:cNvSpPr/>
                <p:nvPr/>
              </p:nvSpPr>
              <p:spPr>
                <a:xfrm>
                  <a:off x="8045468" y="3123518"/>
                  <a:ext cx="678666" cy="267762"/>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sp>
        <p:nvSpPr>
          <p:cNvPr id="3" name="TextBox 2"/>
          <p:cNvSpPr txBox="1"/>
          <p:nvPr/>
        </p:nvSpPr>
        <p:spPr>
          <a:xfrm>
            <a:off x="5926336" y="4610254"/>
            <a:ext cx="338554" cy="338554"/>
          </a:xfrm>
          <a:prstGeom prst="rect">
            <a:avLst/>
          </a:prstGeom>
          <a:noFill/>
        </p:spPr>
        <p:txBody>
          <a:bodyPr wrap="none" rtlCol="0">
            <a:spAutoFit/>
          </a:bodyPr>
          <a:lstStyle/>
          <a:p>
            <a:r>
              <a:rPr lang="en-US" dirty="0"/>
              <a:t>…</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2210"/>
                                        </p:tgtEl>
                                        <p:attrNameLst>
                                          <p:attrName>style.visibility</p:attrName>
                                        </p:attrNameLst>
                                      </p:cBhvr>
                                      <p:to>
                                        <p:strVal val="visible"/>
                                      </p:to>
                                    </p:set>
                                    <p:animEffect transition="in" filter="dissolve">
                                      <p:cBhvr>
                                        <p:cTn id="10" dur="500"/>
                                        <p:tgtEl>
                                          <p:spTgt spid="22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086"/>
                                        </p:tgtEl>
                                        <p:attrNameLst>
                                          <p:attrName>style.visibility</p:attrName>
                                        </p:attrNameLst>
                                      </p:cBhvr>
                                      <p:to>
                                        <p:strVal val="visible"/>
                                      </p:to>
                                    </p:set>
                                    <p:animEffect transition="in" filter="dissolve">
                                      <p:cBhvr>
                                        <p:cTn id="20" dur="500"/>
                                        <p:tgtEl>
                                          <p:spTgt spid="2086"/>
                                        </p:tgtEl>
                                      </p:cBhvr>
                                    </p:animEffect>
                                  </p:childTnLst>
                                </p:cTn>
                              </p:par>
                              <p:par>
                                <p:cTn id="21" presetID="9" presetClass="entr" presetSubtype="0" fill="hold" nodeType="withEffect">
                                  <p:stCondLst>
                                    <p:cond delay="0"/>
                                  </p:stCondLst>
                                  <p:childTnLst>
                                    <p:set>
                                      <p:cBhvr>
                                        <p:cTn id="22" dur="1" fill="hold">
                                          <p:stCondLst>
                                            <p:cond delay="0"/>
                                          </p:stCondLst>
                                        </p:cTn>
                                        <p:tgtEl>
                                          <p:spTgt spid="3026"/>
                                        </p:tgtEl>
                                        <p:attrNameLst>
                                          <p:attrName>style.visibility</p:attrName>
                                        </p:attrNameLst>
                                      </p:cBhvr>
                                      <p:to>
                                        <p:strVal val="visible"/>
                                      </p:to>
                                    </p:set>
                                    <p:animEffect transition="in" filter="dissolve">
                                      <p:cBhvr>
                                        <p:cTn id="23" dur="500"/>
                                        <p:tgtEl>
                                          <p:spTgt spid="302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021"/>
                                        </p:tgtEl>
                                        <p:attrNameLst>
                                          <p:attrName>style.visibility</p:attrName>
                                        </p:attrNameLst>
                                      </p:cBhvr>
                                      <p:to>
                                        <p:strVal val="visible"/>
                                      </p:to>
                                    </p:set>
                                    <p:animEffect transition="in" filter="dissolve">
                                      <p:cBhvr>
                                        <p:cTn id="28" dur="500"/>
                                        <p:tgtEl>
                                          <p:spTgt spid="302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049"/>
                                        </p:tgtEl>
                                        <p:attrNameLst>
                                          <p:attrName>style.visibility</p:attrName>
                                        </p:attrNameLst>
                                      </p:cBhvr>
                                      <p:to>
                                        <p:strVal val="visible"/>
                                      </p:to>
                                    </p:set>
                                    <p:animEffect transition="in" filter="dissolve">
                                      <p:cBhvr>
                                        <p:cTn id="33" dur="500"/>
                                        <p:tgtEl>
                                          <p:spTgt spid="304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050"/>
                                        </p:tgtEl>
                                        <p:attrNameLst>
                                          <p:attrName>style.visibility</p:attrName>
                                        </p:attrNameLst>
                                      </p:cBhvr>
                                      <p:to>
                                        <p:strVal val="visible"/>
                                      </p:to>
                                    </p:set>
                                    <p:animEffect transition="in" filter="dissolve">
                                      <p:cBhvr>
                                        <p:cTn id="38" dur="500"/>
                                        <p:tgtEl>
                                          <p:spTgt spid="3050"/>
                                        </p:tgtEl>
                                      </p:cBhvr>
                                    </p:animEffect>
                                  </p:childTnLst>
                                </p:cTn>
                              </p:par>
                              <p:par>
                                <p:cTn id="39" presetID="9" presetClass="entr" presetSubtype="0" fill="hold" nodeType="withEffect">
                                  <p:stCondLst>
                                    <p:cond delay="0"/>
                                  </p:stCondLst>
                                  <p:childTnLst>
                                    <p:set>
                                      <p:cBhvr>
                                        <p:cTn id="40" dur="1" fill="hold">
                                          <p:stCondLst>
                                            <p:cond delay="0"/>
                                          </p:stCondLst>
                                        </p:cTn>
                                        <p:tgtEl>
                                          <p:spTgt spid="3048"/>
                                        </p:tgtEl>
                                        <p:attrNameLst>
                                          <p:attrName>style.visibility</p:attrName>
                                        </p:attrNameLst>
                                      </p:cBhvr>
                                      <p:to>
                                        <p:strVal val="visible"/>
                                      </p:to>
                                    </p:set>
                                    <p:animEffect transition="in" filter="dissolve">
                                      <p:cBhvr>
                                        <p:cTn id="41" dur="500"/>
                                        <p:tgtEl>
                                          <p:spTgt spid="3048"/>
                                        </p:tgtEl>
                                      </p:cBhvr>
                                    </p:animEffect>
                                  </p:childTnLst>
                                </p:cTn>
                              </p:par>
                              <p:par>
                                <p:cTn id="42" presetID="9" presetClass="entr" presetSubtype="0" fill="hold" nodeType="withEffect">
                                  <p:stCondLst>
                                    <p:cond delay="0"/>
                                  </p:stCondLst>
                                  <p:childTnLst>
                                    <p:set>
                                      <p:cBhvr>
                                        <p:cTn id="43" dur="1" fill="hold">
                                          <p:stCondLst>
                                            <p:cond delay="0"/>
                                          </p:stCondLst>
                                        </p:cTn>
                                        <p:tgtEl>
                                          <p:spTgt spid="2085"/>
                                        </p:tgtEl>
                                        <p:attrNameLst>
                                          <p:attrName>style.visibility</p:attrName>
                                        </p:attrNameLst>
                                      </p:cBhvr>
                                      <p:to>
                                        <p:strVal val="visible"/>
                                      </p:to>
                                    </p:set>
                                    <p:animEffect transition="in" filter="dissolve">
                                      <p:cBhvr>
                                        <p:cTn id="44" dur="500"/>
                                        <p:tgtEl>
                                          <p:spTgt spid="208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029"/>
                                        </p:tgtEl>
                                        <p:attrNameLst>
                                          <p:attrName>style.visibility</p:attrName>
                                        </p:attrNameLst>
                                      </p:cBhvr>
                                      <p:to>
                                        <p:strVal val="visible"/>
                                      </p:to>
                                    </p:set>
                                    <p:animEffect transition="in" filter="dissolve">
                                      <p:cBhvr>
                                        <p:cTn id="49" dur="500"/>
                                        <p:tgtEl>
                                          <p:spTgt spid="3029"/>
                                        </p:tgtEl>
                                      </p:cBhvr>
                                    </p:animEffect>
                                  </p:childTnLst>
                                </p:cTn>
                              </p:par>
                              <p:par>
                                <p:cTn id="50" presetID="9" presetClass="entr" presetSubtype="0" fill="hold" nodeType="withEffect">
                                  <p:stCondLst>
                                    <p:cond delay="0"/>
                                  </p:stCondLst>
                                  <p:childTnLst>
                                    <p:set>
                                      <p:cBhvr>
                                        <p:cTn id="51" dur="1" fill="hold">
                                          <p:stCondLst>
                                            <p:cond delay="0"/>
                                          </p:stCondLst>
                                        </p:cTn>
                                        <p:tgtEl>
                                          <p:spTgt spid="3046"/>
                                        </p:tgtEl>
                                        <p:attrNameLst>
                                          <p:attrName>style.visibility</p:attrName>
                                        </p:attrNameLst>
                                      </p:cBhvr>
                                      <p:to>
                                        <p:strVal val="visible"/>
                                      </p:to>
                                    </p:set>
                                    <p:animEffect transition="in" filter="dissolve">
                                      <p:cBhvr>
                                        <p:cTn id="52" dur="500"/>
                                        <p:tgtEl>
                                          <p:spTgt spid="3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36" y="322313"/>
            <a:ext cx="11215688" cy="954087"/>
          </a:xfrm>
        </p:spPr>
        <p:txBody>
          <a:bodyPr>
            <a:normAutofit/>
          </a:bodyPr>
          <a:lstStyle/>
          <a:p>
            <a:r>
              <a:rPr lang="en-US" sz="5200" dirty="0">
                <a:ea typeface="宋体" panose="02010600030101010101" pitchFamily="2" charset="-122"/>
              </a:rPr>
              <a:t>Datacenter networks: multipath</a:t>
            </a:r>
            <a:endParaRPr lang="en-US" sz="5200" dirty="0">
              <a:ea typeface="宋体" panose="02010600030101010101" pitchFamily="2" charset="-122"/>
            </a:endParaRPr>
          </a:p>
        </p:txBody>
      </p:sp>
      <p:sp>
        <p:nvSpPr>
          <p:cNvPr id="98307" name="Slide Number Placeholder 4"/>
          <p:cNvSpPr>
            <a:spLocks noGrp="1" noChangeArrowheads="1"/>
          </p:cNvSpPr>
          <p:nvPr>
            <p:ph type="sldNum" sz="quarter" idx="10"/>
          </p:nvPr>
        </p:nvSpPr>
        <p:spPr>
          <a:xfrm>
            <a:off x="9220200" y="555501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lstStyle>
            <a:lvl1pPr>
              <a:defRPr sz="3000">
                <a:solidFill>
                  <a:srgbClr val="000000"/>
                </a:solidFill>
                <a:latin typeface="Helvetica" charset="0"/>
                <a:ea typeface="Helvetica" charset="0"/>
                <a:cs typeface="Helvetica" charset="0"/>
                <a:sym typeface="Helvetica" charset="0"/>
              </a:defRPr>
            </a:lvl1pPr>
            <a:lvl2pPr marL="457200">
              <a:defRPr sz="3000">
                <a:solidFill>
                  <a:srgbClr val="000000"/>
                </a:solidFill>
                <a:latin typeface="Helvetica" charset="0"/>
                <a:ea typeface="Helvetica" charset="0"/>
                <a:cs typeface="Helvetica" charset="0"/>
                <a:sym typeface="Helvetica" charset="0"/>
              </a:defRPr>
            </a:lvl2pPr>
            <a:lvl3pPr marL="914400">
              <a:defRPr sz="3000">
                <a:solidFill>
                  <a:srgbClr val="000000"/>
                </a:solidFill>
                <a:latin typeface="Helvetica" charset="0"/>
                <a:ea typeface="Helvetica" charset="0"/>
                <a:cs typeface="Helvetica" charset="0"/>
                <a:sym typeface="Helvetica" charset="0"/>
              </a:defRPr>
            </a:lvl3pPr>
            <a:lvl4pPr marL="1371600">
              <a:defRPr sz="3000">
                <a:solidFill>
                  <a:srgbClr val="000000"/>
                </a:solidFill>
                <a:latin typeface="Helvetica" charset="0"/>
                <a:ea typeface="Helvetica" charset="0"/>
                <a:cs typeface="Helvetica" charset="0"/>
                <a:sym typeface="Helvetica" charset="0"/>
              </a:defRPr>
            </a:lvl4pPr>
            <a:lvl5pPr marL="1828800">
              <a:defRPr sz="3000">
                <a:solidFill>
                  <a:srgbClr val="000000"/>
                </a:solidFill>
                <a:latin typeface="Helvetica" charset="0"/>
                <a:ea typeface="Helvetica" charset="0"/>
                <a:cs typeface="Helvetica" charset="0"/>
                <a:sym typeface="Helvetica" charset="0"/>
              </a:defRPr>
            </a:lvl5pPr>
            <a:lvl6pPr marL="22860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6pPr>
            <a:lvl7pPr marL="27432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7pPr>
            <a:lvl8pPr marL="32004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8pPr>
            <a:lvl9pPr marL="36576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9pPr>
          </a:lstStyle>
          <a:p>
            <a:pPr algn="r" defTabSz="914400" hangingPunct="1"/>
            <a:r>
              <a:rPr lang="en-US" sz="1100">
                <a:solidFill>
                  <a:srgbClr val="7F7F7F"/>
                </a:solidFill>
                <a:sym typeface="Canela Text Regular" charset="0"/>
              </a:rPr>
              <a:t>Link Layer: 6-</a:t>
            </a:r>
            <a:fld id="{61D6383C-DD9F-4A6C-97C8-66AE1D9F9933}" type="slidenum">
              <a:rPr lang="en-US" sz="1100">
                <a:solidFill>
                  <a:srgbClr val="7F7F7F"/>
                </a:solidFill>
                <a:sym typeface="Canela Text Regular" charset="0"/>
              </a:rPr>
            </a:fld>
            <a:endParaRPr lang="en-US" sz="1100">
              <a:solidFill>
                <a:srgbClr val="7F7F7F"/>
              </a:solidFill>
              <a:sym typeface="Canela Text Regular" charset="0"/>
            </a:endParaRPr>
          </a:p>
        </p:txBody>
      </p:sp>
      <p:grpSp>
        <p:nvGrpSpPr>
          <p:cNvPr id="98308" name="Group 6"/>
          <p:cNvGrpSpPr/>
          <p:nvPr/>
        </p:nvGrpSpPr>
        <p:grpSpPr bwMode="auto">
          <a:xfrm>
            <a:off x="1449388" y="2867372"/>
            <a:ext cx="10240962" cy="4457700"/>
            <a:chOff x="1344706" y="2006080"/>
            <a:chExt cx="6858000" cy="2797679"/>
          </a:xfrm>
        </p:grpSpPr>
        <p:pic>
          <p:nvPicPr>
            <p:cNvPr id="98502" name="Picture 108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4706" y="2006080"/>
              <a:ext cx="6858000" cy="2774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6" name="Rectangle 1085"/>
            <p:cNvSpPr/>
            <p:nvPr/>
          </p:nvSpPr>
          <p:spPr>
            <a:xfrm>
              <a:off x="1562639" y="3208644"/>
              <a:ext cx="5346285" cy="226165"/>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lIns="97536" tIns="48768" rIns="97536" bIns="48768" anchor="ctr"/>
            <a:lstStyle/>
            <a:p>
              <a:pPr algn="ctr"/>
              <a:endParaRPr lang="en-US" sz="1700">
                <a:solidFill>
                  <a:srgbClr val="FFFFFF"/>
                </a:solidFill>
              </a:endParaRPr>
            </a:p>
          </p:txBody>
        </p:sp>
        <p:grpSp>
          <p:nvGrpSpPr>
            <p:cNvPr id="98504" name="Group 1086"/>
            <p:cNvGrpSpPr/>
            <p:nvPr/>
          </p:nvGrpSpPr>
          <p:grpSpPr bwMode="auto">
            <a:xfrm>
              <a:off x="1707882" y="3208452"/>
              <a:ext cx="1877813" cy="232782"/>
              <a:chOff x="430412" y="3248793"/>
              <a:chExt cx="1877813" cy="232782"/>
            </a:xfrm>
          </p:grpSpPr>
          <p:cxnSp>
            <p:nvCxnSpPr>
              <p:cNvPr id="1088" name="Straight Connector 1087"/>
              <p:cNvCxnSpPr/>
              <p:nvPr/>
            </p:nvCxnSpPr>
            <p:spPr>
              <a:xfrm flipV="1">
                <a:off x="430813" y="3248985"/>
                <a:ext cx="1738153" cy="22616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9" name="Straight Connector 1088"/>
              <p:cNvCxnSpPr/>
              <p:nvPr/>
            </p:nvCxnSpPr>
            <p:spPr>
              <a:xfrm flipV="1">
                <a:off x="761434" y="3248985"/>
                <a:ext cx="1438362" cy="232143"/>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0" name="Straight Connector 1089"/>
              <p:cNvCxnSpPr/>
              <p:nvPr/>
            </p:nvCxnSpPr>
            <p:spPr>
              <a:xfrm flipV="1">
                <a:off x="1098434" y="3248985"/>
                <a:ext cx="1147075" cy="22616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1" name="Straight Connector 1090"/>
              <p:cNvCxnSpPr/>
              <p:nvPr/>
            </p:nvCxnSpPr>
            <p:spPr>
              <a:xfrm flipV="1">
                <a:off x="1465200" y="3248985"/>
                <a:ext cx="843031" cy="22616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8505" name="Group 1091"/>
            <p:cNvGrpSpPr/>
            <p:nvPr/>
          </p:nvGrpSpPr>
          <p:grpSpPr bwMode="auto">
            <a:xfrm>
              <a:off x="3101707" y="3208452"/>
              <a:ext cx="1877813" cy="232782"/>
              <a:chOff x="430412" y="3248793"/>
              <a:chExt cx="1877813" cy="232782"/>
            </a:xfrm>
          </p:grpSpPr>
          <p:cxnSp>
            <p:nvCxnSpPr>
              <p:cNvPr id="1093" name="Straight Connector 1092"/>
              <p:cNvCxnSpPr/>
              <p:nvPr/>
            </p:nvCxnSpPr>
            <p:spPr>
              <a:xfrm flipV="1">
                <a:off x="430700" y="3248985"/>
                <a:ext cx="1738154" cy="22616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4" name="Straight Connector 1093"/>
              <p:cNvCxnSpPr/>
              <p:nvPr/>
            </p:nvCxnSpPr>
            <p:spPr>
              <a:xfrm flipV="1">
                <a:off x="761322" y="3248985"/>
                <a:ext cx="1438362" cy="232143"/>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5" name="Straight Connector 1094"/>
              <p:cNvCxnSpPr/>
              <p:nvPr/>
            </p:nvCxnSpPr>
            <p:spPr>
              <a:xfrm flipV="1">
                <a:off x="1098321" y="3248985"/>
                <a:ext cx="1147075" cy="22616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6" name="Straight Connector 1095"/>
              <p:cNvCxnSpPr/>
              <p:nvPr/>
            </p:nvCxnSpPr>
            <p:spPr>
              <a:xfrm flipV="1">
                <a:off x="1465088" y="3248985"/>
                <a:ext cx="843031" cy="22616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8506" name="Group 1096"/>
            <p:cNvGrpSpPr/>
            <p:nvPr/>
          </p:nvGrpSpPr>
          <p:grpSpPr bwMode="auto">
            <a:xfrm>
              <a:off x="4495532" y="3211627"/>
              <a:ext cx="1877813" cy="232782"/>
              <a:chOff x="430412" y="3248793"/>
              <a:chExt cx="1877813" cy="232782"/>
            </a:xfrm>
          </p:grpSpPr>
          <p:cxnSp>
            <p:nvCxnSpPr>
              <p:cNvPr id="1098" name="Straight Connector 1097"/>
              <p:cNvCxnSpPr/>
              <p:nvPr/>
            </p:nvCxnSpPr>
            <p:spPr>
              <a:xfrm flipV="1">
                <a:off x="430588" y="3248799"/>
                <a:ext cx="1738153" cy="2271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9" name="Straight Connector 1098"/>
              <p:cNvCxnSpPr/>
              <p:nvPr/>
            </p:nvCxnSpPr>
            <p:spPr>
              <a:xfrm flipV="1">
                <a:off x="761209" y="3248799"/>
                <a:ext cx="1438362" cy="23314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0" name="Straight Connector 1099"/>
              <p:cNvCxnSpPr/>
              <p:nvPr/>
            </p:nvCxnSpPr>
            <p:spPr>
              <a:xfrm flipV="1">
                <a:off x="1098209" y="3248799"/>
                <a:ext cx="1147075" cy="2271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1" name="Straight Connector 1100"/>
              <p:cNvCxnSpPr/>
              <p:nvPr/>
            </p:nvCxnSpPr>
            <p:spPr>
              <a:xfrm flipV="1">
                <a:off x="1464975" y="3248799"/>
                <a:ext cx="843031" cy="2271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8507" name="Group 1101"/>
            <p:cNvGrpSpPr/>
            <p:nvPr/>
          </p:nvGrpSpPr>
          <p:grpSpPr bwMode="auto">
            <a:xfrm>
              <a:off x="1612076" y="3208452"/>
              <a:ext cx="1043898" cy="232783"/>
              <a:chOff x="334606" y="3248793"/>
              <a:chExt cx="1043898" cy="232783"/>
            </a:xfrm>
          </p:grpSpPr>
          <p:cxnSp>
            <p:nvCxnSpPr>
              <p:cNvPr id="1103" name="Straight Connector 1102"/>
              <p:cNvCxnSpPr/>
              <p:nvPr/>
            </p:nvCxnSpPr>
            <p:spPr>
              <a:xfrm flipV="1">
                <a:off x="335135" y="3248985"/>
                <a:ext cx="622971" cy="232143"/>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4" name="Straight Connector 1103"/>
              <p:cNvCxnSpPr/>
              <p:nvPr/>
            </p:nvCxnSpPr>
            <p:spPr>
              <a:xfrm flipV="1">
                <a:off x="684892" y="3248985"/>
                <a:ext cx="302981" cy="2261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5" name="Straight Connector 1104"/>
              <p:cNvCxnSpPr/>
              <p:nvPr/>
            </p:nvCxnSpPr>
            <p:spPr>
              <a:xfrm flipH="1" flipV="1">
                <a:off x="1020829" y="3251974"/>
                <a:ext cx="18073" cy="22218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6" name="Straight Connector 1105"/>
              <p:cNvCxnSpPr/>
              <p:nvPr/>
            </p:nvCxnSpPr>
            <p:spPr>
              <a:xfrm flipH="1" flipV="1">
                <a:off x="1049532" y="3251974"/>
                <a:ext cx="328495" cy="22915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8508" name="Group 1106"/>
            <p:cNvGrpSpPr/>
            <p:nvPr/>
          </p:nvGrpSpPr>
          <p:grpSpPr bwMode="auto">
            <a:xfrm>
              <a:off x="3019745" y="3208452"/>
              <a:ext cx="1043898" cy="232783"/>
              <a:chOff x="334606" y="3248793"/>
              <a:chExt cx="1043898" cy="232783"/>
            </a:xfrm>
          </p:grpSpPr>
          <p:cxnSp>
            <p:nvCxnSpPr>
              <p:cNvPr id="1108" name="Straight Connector 1107"/>
              <p:cNvCxnSpPr/>
              <p:nvPr/>
            </p:nvCxnSpPr>
            <p:spPr>
              <a:xfrm flipV="1">
                <a:off x="334998" y="3248985"/>
                <a:ext cx="624034" cy="232143"/>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9" name="Straight Connector 1108"/>
              <p:cNvCxnSpPr/>
              <p:nvPr/>
            </p:nvCxnSpPr>
            <p:spPr>
              <a:xfrm flipV="1">
                <a:off x="684755" y="3248985"/>
                <a:ext cx="304044" cy="2261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0" name="Straight Connector 1109"/>
              <p:cNvCxnSpPr/>
              <p:nvPr/>
            </p:nvCxnSpPr>
            <p:spPr>
              <a:xfrm flipH="1" flipV="1">
                <a:off x="1020692" y="3251974"/>
                <a:ext cx="18073" cy="22218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1" name="Straight Connector 1110"/>
              <p:cNvCxnSpPr/>
              <p:nvPr/>
            </p:nvCxnSpPr>
            <p:spPr>
              <a:xfrm flipH="1" flipV="1">
                <a:off x="1050458" y="3251974"/>
                <a:ext cx="328496" cy="22915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8509" name="Group 1111"/>
            <p:cNvGrpSpPr/>
            <p:nvPr/>
          </p:nvGrpSpPr>
          <p:grpSpPr bwMode="auto">
            <a:xfrm>
              <a:off x="4427414" y="3208452"/>
              <a:ext cx="1043898" cy="232783"/>
              <a:chOff x="334606" y="3248793"/>
              <a:chExt cx="1043898" cy="232783"/>
            </a:xfrm>
          </p:grpSpPr>
          <p:cxnSp>
            <p:nvCxnSpPr>
              <p:cNvPr id="1113" name="Straight Connector 1112"/>
              <p:cNvCxnSpPr/>
              <p:nvPr/>
            </p:nvCxnSpPr>
            <p:spPr>
              <a:xfrm flipV="1">
                <a:off x="334862" y="3248985"/>
                <a:ext cx="624034" cy="232143"/>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4" name="Straight Connector 1113"/>
              <p:cNvCxnSpPr/>
              <p:nvPr/>
            </p:nvCxnSpPr>
            <p:spPr>
              <a:xfrm flipV="1">
                <a:off x="684618" y="3248985"/>
                <a:ext cx="304044" cy="2261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5" name="Straight Connector 1114"/>
              <p:cNvCxnSpPr/>
              <p:nvPr/>
            </p:nvCxnSpPr>
            <p:spPr>
              <a:xfrm flipH="1" flipV="1">
                <a:off x="1020555" y="3251974"/>
                <a:ext cx="18073" cy="22218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6" name="Straight Connector 1115"/>
              <p:cNvCxnSpPr/>
              <p:nvPr/>
            </p:nvCxnSpPr>
            <p:spPr>
              <a:xfrm flipH="1" flipV="1">
                <a:off x="1050322" y="3251974"/>
                <a:ext cx="328496" cy="22915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98510" name="Group 1116"/>
            <p:cNvGrpSpPr/>
            <p:nvPr/>
          </p:nvGrpSpPr>
          <p:grpSpPr bwMode="auto">
            <a:xfrm>
              <a:off x="5835083" y="3208452"/>
              <a:ext cx="1043898" cy="232783"/>
              <a:chOff x="334606" y="3248793"/>
              <a:chExt cx="1043898" cy="232783"/>
            </a:xfrm>
          </p:grpSpPr>
          <p:cxnSp>
            <p:nvCxnSpPr>
              <p:cNvPr id="1118" name="Straight Connector 1117"/>
              <p:cNvCxnSpPr/>
              <p:nvPr/>
            </p:nvCxnSpPr>
            <p:spPr>
              <a:xfrm flipV="1">
                <a:off x="334726" y="3248985"/>
                <a:ext cx="624034" cy="232143"/>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9" name="Straight Connector 1118"/>
              <p:cNvCxnSpPr/>
              <p:nvPr/>
            </p:nvCxnSpPr>
            <p:spPr>
              <a:xfrm flipV="1">
                <a:off x="684483" y="3248985"/>
                <a:ext cx="304044" cy="2261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0" name="Straight Connector 1119"/>
              <p:cNvCxnSpPr/>
              <p:nvPr/>
            </p:nvCxnSpPr>
            <p:spPr>
              <a:xfrm flipH="1" flipV="1">
                <a:off x="1020419" y="3251974"/>
                <a:ext cx="18073" cy="22218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1" name="Straight Connector 1120"/>
              <p:cNvCxnSpPr/>
              <p:nvPr/>
            </p:nvCxnSpPr>
            <p:spPr>
              <a:xfrm flipH="1" flipV="1">
                <a:off x="1050186" y="3251974"/>
                <a:ext cx="328496" cy="22915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122" name="Straight Connector 1121"/>
            <p:cNvCxnSpPr/>
            <p:nvPr/>
          </p:nvCxnSpPr>
          <p:spPr>
            <a:xfrm flipH="1" flipV="1">
              <a:off x="2037841" y="3208644"/>
              <a:ext cx="3938752" cy="22616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3" name="Straight Connector 1122"/>
            <p:cNvCxnSpPr/>
            <p:nvPr/>
          </p:nvCxnSpPr>
          <p:spPr>
            <a:xfrm flipH="1" flipV="1">
              <a:off x="2103753" y="3208644"/>
              <a:ext cx="4173695" cy="226165"/>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4" name="Straight Connector 1123"/>
            <p:cNvCxnSpPr/>
            <p:nvPr/>
          </p:nvCxnSpPr>
          <p:spPr>
            <a:xfrm flipH="1" flipV="1">
              <a:off x="2163286" y="3208644"/>
              <a:ext cx="4840253" cy="23612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5" name="Straight Connector 1124"/>
            <p:cNvCxnSpPr/>
            <p:nvPr/>
          </p:nvCxnSpPr>
          <p:spPr>
            <a:xfrm flipH="1" flipV="1">
              <a:off x="2136708" y="3211633"/>
              <a:ext cx="4507506" cy="22616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26" name="TextBox 1125"/>
            <p:cNvSpPr txBox="1"/>
            <p:nvPr/>
          </p:nvSpPr>
          <p:spPr>
            <a:xfrm>
              <a:off x="4400030" y="4217920"/>
              <a:ext cx="243448" cy="223177"/>
            </a:xfrm>
            <a:prstGeom prst="rect">
              <a:avLst/>
            </a:prstGeom>
            <a:noFill/>
          </p:spPr>
          <p:txBody>
            <a:bodyPr>
              <a:spAutoFit/>
            </a:bodyPr>
            <a:lstStyle/>
            <a:p>
              <a:pPr>
                <a:defRPr/>
              </a:pPr>
              <a:r>
                <a:rPr lang="en-US" sz="1705" dirty="0"/>
                <a:t>9</a:t>
              </a:r>
              <a:endParaRPr lang="en-US" sz="1705" dirty="0"/>
            </a:p>
          </p:txBody>
        </p:sp>
        <p:sp>
          <p:nvSpPr>
            <p:cNvPr id="1127" name="TextBox 1126"/>
            <p:cNvSpPr txBox="1"/>
            <p:nvPr/>
          </p:nvSpPr>
          <p:spPr>
            <a:xfrm>
              <a:off x="4715767" y="4218917"/>
              <a:ext cx="312549" cy="223177"/>
            </a:xfrm>
            <a:prstGeom prst="rect">
              <a:avLst/>
            </a:prstGeom>
            <a:noFill/>
          </p:spPr>
          <p:txBody>
            <a:bodyPr>
              <a:spAutoFit/>
            </a:bodyPr>
            <a:lstStyle/>
            <a:p>
              <a:pPr>
                <a:defRPr/>
              </a:pPr>
              <a:r>
                <a:rPr lang="en-US" sz="1705" dirty="0"/>
                <a:t>10</a:t>
              </a:r>
              <a:endParaRPr lang="en-US" sz="1705" dirty="0"/>
            </a:p>
          </p:txBody>
        </p:sp>
        <p:sp>
          <p:nvSpPr>
            <p:cNvPr id="1128" name="TextBox 1127"/>
            <p:cNvSpPr txBox="1"/>
            <p:nvPr/>
          </p:nvSpPr>
          <p:spPr>
            <a:xfrm>
              <a:off x="5068714" y="4220910"/>
              <a:ext cx="301918" cy="223177"/>
            </a:xfrm>
            <a:prstGeom prst="rect">
              <a:avLst/>
            </a:prstGeom>
            <a:noFill/>
          </p:spPr>
          <p:txBody>
            <a:bodyPr>
              <a:spAutoFit/>
            </a:bodyPr>
            <a:lstStyle/>
            <a:p>
              <a:pPr>
                <a:defRPr/>
              </a:pPr>
              <a:r>
                <a:rPr lang="en-US" sz="1705" dirty="0"/>
                <a:t>11</a:t>
              </a:r>
              <a:endParaRPr lang="en-US" sz="1705" dirty="0"/>
            </a:p>
          </p:txBody>
        </p:sp>
        <p:sp>
          <p:nvSpPr>
            <p:cNvPr id="1129" name="TextBox 1128"/>
            <p:cNvSpPr txBox="1"/>
            <p:nvPr/>
          </p:nvSpPr>
          <p:spPr>
            <a:xfrm>
              <a:off x="5433354" y="4217920"/>
              <a:ext cx="313612" cy="222181"/>
            </a:xfrm>
            <a:prstGeom prst="rect">
              <a:avLst/>
            </a:prstGeom>
            <a:noFill/>
          </p:spPr>
          <p:txBody>
            <a:bodyPr>
              <a:spAutoFit/>
            </a:bodyPr>
            <a:lstStyle/>
            <a:p>
              <a:pPr>
                <a:defRPr/>
              </a:pPr>
              <a:r>
                <a:rPr lang="en-US" sz="1705" dirty="0"/>
                <a:t>12</a:t>
              </a:r>
              <a:endParaRPr lang="en-US" sz="1705" dirty="0"/>
            </a:p>
          </p:txBody>
        </p:sp>
        <p:sp>
          <p:nvSpPr>
            <p:cNvPr id="1130" name="TextBox 1129"/>
            <p:cNvSpPr txBox="1"/>
            <p:nvPr/>
          </p:nvSpPr>
          <p:spPr>
            <a:xfrm>
              <a:off x="5792679" y="4213935"/>
              <a:ext cx="301918" cy="223177"/>
            </a:xfrm>
            <a:prstGeom prst="rect">
              <a:avLst/>
            </a:prstGeom>
            <a:noFill/>
          </p:spPr>
          <p:txBody>
            <a:bodyPr>
              <a:spAutoFit/>
            </a:bodyPr>
            <a:lstStyle/>
            <a:p>
              <a:pPr>
                <a:defRPr/>
              </a:pPr>
              <a:r>
                <a:rPr lang="en-US" sz="1705" dirty="0"/>
                <a:t>13</a:t>
              </a:r>
              <a:endParaRPr lang="en-US" sz="1705" dirty="0"/>
            </a:p>
          </p:txBody>
        </p:sp>
        <p:sp>
          <p:nvSpPr>
            <p:cNvPr id="1131" name="TextBox 1130"/>
            <p:cNvSpPr txBox="1"/>
            <p:nvPr/>
          </p:nvSpPr>
          <p:spPr>
            <a:xfrm>
              <a:off x="6152004" y="4215928"/>
              <a:ext cx="312549" cy="223177"/>
            </a:xfrm>
            <a:prstGeom prst="rect">
              <a:avLst/>
            </a:prstGeom>
            <a:noFill/>
          </p:spPr>
          <p:txBody>
            <a:bodyPr>
              <a:spAutoFit/>
            </a:bodyPr>
            <a:lstStyle/>
            <a:p>
              <a:pPr>
                <a:defRPr/>
              </a:pPr>
              <a:r>
                <a:rPr lang="en-US" sz="1705" dirty="0"/>
                <a:t>14</a:t>
              </a:r>
              <a:endParaRPr lang="en-US" sz="1705" dirty="0"/>
            </a:p>
          </p:txBody>
        </p:sp>
        <p:sp>
          <p:nvSpPr>
            <p:cNvPr id="1132" name="TextBox 1131"/>
            <p:cNvSpPr txBox="1"/>
            <p:nvPr/>
          </p:nvSpPr>
          <p:spPr>
            <a:xfrm>
              <a:off x="6511328" y="4212939"/>
              <a:ext cx="301918" cy="222180"/>
            </a:xfrm>
            <a:prstGeom prst="rect">
              <a:avLst/>
            </a:prstGeom>
            <a:noFill/>
          </p:spPr>
          <p:txBody>
            <a:bodyPr>
              <a:spAutoFit/>
            </a:bodyPr>
            <a:lstStyle/>
            <a:p>
              <a:pPr>
                <a:defRPr/>
              </a:pPr>
              <a:r>
                <a:rPr lang="en-US" sz="1705" dirty="0"/>
                <a:t>15</a:t>
              </a:r>
              <a:endParaRPr lang="en-US" sz="1705" dirty="0"/>
            </a:p>
          </p:txBody>
        </p:sp>
        <p:sp>
          <p:nvSpPr>
            <p:cNvPr id="1133" name="TextBox 1132"/>
            <p:cNvSpPr txBox="1"/>
            <p:nvPr/>
          </p:nvSpPr>
          <p:spPr>
            <a:xfrm>
              <a:off x="6858959" y="4208954"/>
              <a:ext cx="301918" cy="223177"/>
            </a:xfrm>
            <a:prstGeom prst="rect">
              <a:avLst/>
            </a:prstGeom>
            <a:noFill/>
          </p:spPr>
          <p:txBody>
            <a:bodyPr>
              <a:spAutoFit/>
            </a:bodyPr>
            <a:lstStyle/>
            <a:p>
              <a:pPr>
                <a:defRPr/>
              </a:pPr>
              <a:r>
                <a:rPr lang="en-US" sz="1705" dirty="0"/>
                <a:t>16</a:t>
              </a:r>
              <a:endParaRPr lang="en-US" sz="1705" dirty="0"/>
            </a:p>
          </p:txBody>
        </p:sp>
        <p:sp>
          <p:nvSpPr>
            <p:cNvPr id="1136" name="TextBox 1135"/>
            <p:cNvSpPr txBox="1"/>
            <p:nvPr/>
          </p:nvSpPr>
          <p:spPr>
            <a:xfrm>
              <a:off x="1517990" y="4498884"/>
              <a:ext cx="5921417" cy="304875"/>
            </a:xfrm>
            <a:prstGeom prst="rect">
              <a:avLst/>
            </a:prstGeom>
            <a:solidFill>
              <a:srgbClr val="FFFFFF"/>
            </a:solidFill>
          </p:spPr>
          <p:txBody>
            <a:bodyPr>
              <a:spAutoFit/>
            </a:bodyPr>
            <a:lstStyle/>
            <a:p>
              <a:pPr>
                <a:defRPr/>
              </a:pPr>
              <a:r>
                <a:rPr lang="en-US" sz="2560" dirty="0"/>
                <a:t>two </a:t>
              </a:r>
              <a:r>
                <a:rPr lang="en-US" sz="2560" dirty="0">
                  <a:solidFill>
                    <a:srgbClr val="C00000"/>
                  </a:solidFill>
                </a:rPr>
                <a:t>disjoint</a:t>
              </a:r>
              <a:r>
                <a:rPr lang="en-US" sz="2560" dirty="0"/>
                <a:t> paths highlighted between racks 1 and 11</a:t>
              </a:r>
              <a:endParaRPr lang="en-US" sz="2560" dirty="0"/>
            </a:p>
          </p:txBody>
        </p:sp>
        <p:sp>
          <p:nvSpPr>
            <p:cNvPr id="1134" name="Freeform 1133"/>
            <p:cNvSpPr/>
            <p:nvPr/>
          </p:nvSpPr>
          <p:spPr>
            <a:xfrm>
              <a:off x="1625362" y="2465386"/>
              <a:ext cx="3484812" cy="973409"/>
            </a:xfrm>
            <a:custGeom>
              <a:avLst/>
              <a:gdLst>
                <a:gd name="connsiteX0" fmla="*/ 0 w 3519405"/>
                <a:gd name="connsiteY0" fmla="*/ 928282 h 945367"/>
                <a:gd name="connsiteX1" fmla="*/ 615041 w 3519405"/>
                <a:gd name="connsiteY1" fmla="*/ 694788 h 945367"/>
                <a:gd name="connsiteX2" fmla="*/ 575178 w 3519405"/>
                <a:gd name="connsiteY2" fmla="*/ 0 h 945367"/>
                <a:gd name="connsiteX3" fmla="*/ 740328 w 3519405"/>
                <a:gd name="connsiteY3" fmla="*/ 0 h 945367"/>
                <a:gd name="connsiteX4" fmla="*/ 3268833 w 3519405"/>
                <a:gd name="connsiteY4" fmla="*/ 575193 h 945367"/>
                <a:gd name="connsiteX5" fmla="*/ 3502321 w 3519405"/>
                <a:gd name="connsiteY5" fmla="*/ 706178 h 945367"/>
                <a:gd name="connsiteX6" fmla="*/ 3519405 w 3519405"/>
                <a:gd name="connsiteY6" fmla="*/ 945367 h 945367"/>
                <a:gd name="connsiteX0-1" fmla="*/ 0 w 3519405"/>
                <a:gd name="connsiteY0-2" fmla="*/ 928282 h 945367"/>
                <a:gd name="connsiteX1-3" fmla="*/ 580872 w 3519405"/>
                <a:gd name="connsiteY1-4" fmla="*/ 694788 h 945367"/>
                <a:gd name="connsiteX2-5" fmla="*/ 575178 w 3519405"/>
                <a:gd name="connsiteY2-6" fmla="*/ 0 h 945367"/>
                <a:gd name="connsiteX3-7" fmla="*/ 740328 w 3519405"/>
                <a:gd name="connsiteY3-8" fmla="*/ 0 h 945367"/>
                <a:gd name="connsiteX4-9" fmla="*/ 3268833 w 3519405"/>
                <a:gd name="connsiteY4-10" fmla="*/ 575193 h 945367"/>
                <a:gd name="connsiteX5-11" fmla="*/ 3502321 w 3519405"/>
                <a:gd name="connsiteY5-12" fmla="*/ 706178 h 945367"/>
                <a:gd name="connsiteX6-13" fmla="*/ 3519405 w 3519405"/>
                <a:gd name="connsiteY6-14" fmla="*/ 945367 h 945367"/>
                <a:gd name="connsiteX0-15" fmla="*/ 0 w 3519405"/>
                <a:gd name="connsiteY0-16" fmla="*/ 928282 h 945367"/>
                <a:gd name="connsiteX1-17" fmla="*/ 580872 w 3519405"/>
                <a:gd name="connsiteY1-18" fmla="*/ 694788 h 945367"/>
                <a:gd name="connsiteX2-19" fmla="*/ 575178 w 3519405"/>
                <a:gd name="connsiteY2-20" fmla="*/ 0 h 945367"/>
                <a:gd name="connsiteX3-21" fmla="*/ 700464 w 3519405"/>
                <a:gd name="connsiteY3-22" fmla="*/ 0 h 945367"/>
                <a:gd name="connsiteX4-23" fmla="*/ 3268833 w 3519405"/>
                <a:gd name="connsiteY4-24" fmla="*/ 575193 h 945367"/>
                <a:gd name="connsiteX5-25" fmla="*/ 3502321 w 3519405"/>
                <a:gd name="connsiteY5-26" fmla="*/ 706178 h 945367"/>
                <a:gd name="connsiteX6-27" fmla="*/ 3519405 w 3519405"/>
                <a:gd name="connsiteY6-28" fmla="*/ 945367 h 945367"/>
                <a:gd name="connsiteX0-29" fmla="*/ 0 w 3519405"/>
                <a:gd name="connsiteY0-30" fmla="*/ 928282 h 945367"/>
                <a:gd name="connsiteX1-31" fmla="*/ 580872 w 3519405"/>
                <a:gd name="connsiteY1-32" fmla="*/ 694788 h 945367"/>
                <a:gd name="connsiteX2-33" fmla="*/ 575178 w 3519405"/>
                <a:gd name="connsiteY2-34" fmla="*/ 0 h 945367"/>
                <a:gd name="connsiteX3-35" fmla="*/ 700464 w 3519405"/>
                <a:gd name="connsiteY3-36" fmla="*/ 0 h 945367"/>
                <a:gd name="connsiteX4-37" fmla="*/ 3217580 w 3519405"/>
                <a:gd name="connsiteY4-38" fmla="*/ 586583 h 945367"/>
                <a:gd name="connsiteX5-39" fmla="*/ 3502321 w 3519405"/>
                <a:gd name="connsiteY5-40" fmla="*/ 706178 h 945367"/>
                <a:gd name="connsiteX6-41" fmla="*/ 3519405 w 3519405"/>
                <a:gd name="connsiteY6-42" fmla="*/ 945367 h 945367"/>
                <a:gd name="connsiteX0-43" fmla="*/ 0 w 3519405"/>
                <a:gd name="connsiteY0-44" fmla="*/ 933977 h 951062"/>
                <a:gd name="connsiteX1-45" fmla="*/ 580872 w 3519405"/>
                <a:gd name="connsiteY1-46" fmla="*/ 700483 h 951062"/>
                <a:gd name="connsiteX2-47" fmla="*/ 575178 w 3519405"/>
                <a:gd name="connsiteY2-48" fmla="*/ 5695 h 951062"/>
                <a:gd name="connsiteX3-49" fmla="*/ 654905 w 3519405"/>
                <a:gd name="connsiteY3-50" fmla="*/ 0 h 951062"/>
                <a:gd name="connsiteX4-51" fmla="*/ 3217580 w 3519405"/>
                <a:gd name="connsiteY4-52" fmla="*/ 592278 h 951062"/>
                <a:gd name="connsiteX5-53" fmla="*/ 3502321 w 3519405"/>
                <a:gd name="connsiteY5-54" fmla="*/ 711873 h 951062"/>
                <a:gd name="connsiteX6-55" fmla="*/ 3519405 w 3519405"/>
                <a:gd name="connsiteY6-56" fmla="*/ 951062 h 951062"/>
                <a:gd name="connsiteX0-57" fmla="*/ 0 w 3519405"/>
                <a:gd name="connsiteY0-58" fmla="*/ 928282 h 945367"/>
                <a:gd name="connsiteX1-59" fmla="*/ 580872 w 3519405"/>
                <a:gd name="connsiteY1-60" fmla="*/ 694788 h 945367"/>
                <a:gd name="connsiteX2-61" fmla="*/ 575178 w 3519405"/>
                <a:gd name="connsiteY2-62" fmla="*/ 0 h 945367"/>
                <a:gd name="connsiteX3-63" fmla="*/ 592262 w 3519405"/>
                <a:gd name="connsiteY3-64" fmla="*/ 0 h 945367"/>
                <a:gd name="connsiteX4-65" fmla="*/ 3217580 w 3519405"/>
                <a:gd name="connsiteY4-66" fmla="*/ 586583 h 945367"/>
                <a:gd name="connsiteX5-67" fmla="*/ 3502321 w 3519405"/>
                <a:gd name="connsiteY5-68" fmla="*/ 706178 h 945367"/>
                <a:gd name="connsiteX6-69" fmla="*/ 3519405 w 3519405"/>
                <a:gd name="connsiteY6-70" fmla="*/ 945367 h 945367"/>
                <a:gd name="connsiteX0-71" fmla="*/ 0 w 3519405"/>
                <a:gd name="connsiteY0-72" fmla="*/ 933977 h 951062"/>
                <a:gd name="connsiteX1-73" fmla="*/ 580872 w 3519405"/>
                <a:gd name="connsiteY1-74" fmla="*/ 700483 h 951062"/>
                <a:gd name="connsiteX2-75" fmla="*/ 575178 w 3519405"/>
                <a:gd name="connsiteY2-76" fmla="*/ 5695 h 951062"/>
                <a:gd name="connsiteX3-77" fmla="*/ 637821 w 3519405"/>
                <a:gd name="connsiteY3-78" fmla="*/ 0 h 951062"/>
                <a:gd name="connsiteX4-79" fmla="*/ 3217580 w 3519405"/>
                <a:gd name="connsiteY4-80" fmla="*/ 592278 h 951062"/>
                <a:gd name="connsiteX5-81" fmla="*/ 3502321 w 3519405"/>
                <a:gd name="connsiteY5-82" fmla="*/ 711873 h 951062"/>
                <a:gd name="connsiteX6-83" fmla="*/ 3519405 w 3519405"/>
                <a:gd name="connsiteY6-84" fmla="*/ 951062 h 951062"/>
                <a:gd name="connsiteX0-85" fmla="*/ 0 w 3519405"/>
                <a:gd name="connsiteY0-86" fmla="*/ 933977 h 951062"/>
                <a:gd name="connsiteX1-87" fmla="*/ 603651 w 3519405"/>
                <a:gd name="connsiteY1-88" fmla="*/ 734653 h 951062"/>
                <a:gd name="connsiteX2-89" fmla="*/ 575178 w 3519405"/>
                <a:gd name="connsiteY2-90" fmla="*/ 5695 h 951062"/>
                <a:gd name="connsiteX3-91" fmla="*/ 637821 w 3519405"/>
                <a:gd name="connsiteY3-92" fmla="*/ 0 h 951062"/>
                <a:gd name="connsiteX4-93" fmla="*/ 3217580 w 3519405"/>
                <a:gd name="connsiteY4-94" fmla="*/ 592278 h 951062"/>
                <a:gd name="connsiteX5-95" fmla="*/ 3502321 w 3519405"/>
                <a:gd name="connsiteY5-96" fmla="*/ 711873 h 951062"/>
                <a:gd name="connsiteX6-97" fmla="*/ 3519405 w 3519405"/>
                <a:gd name="connsiteY6-98" fmla="*/ 951062 h 951062"/>
                <a:gd name="connsiteX0-99" fmla="*/ 0 w 3485236"/>
                <a:gd name="connsiteY0-100" fmla="*/ 951062 h 951062"/>
                <a:gd name="connsiteX1-101" fmla="*/ 569482 w 3485236"/>
                <a:gd name="connsiteY1-102" fmla="*/ 734653 h 951062"/>
                <a:gd name="connsiteX2-103" fmla="*/ 541009 w 3485236"/>
                <a:gd name="connsiteY2-104" fmla="*/ 5695 h 951062"/>
                <a:gd name="connsiteX3-105" fmla="*/ 603652 w 3485236"/>
                <a:gd name="connsiteY3-106" fmla="*/ 0 h 951062"/>
                <a:gd name="connsiteX4-107" fmla="*/ 3183411 w 3485236"/>
                <a:gd name="connsiteY4-108" fmla="*/ 592278 h 951062"/>
                <a:gd name="connsiteX5-109" fmla="*/ 3468152 w 3485236"/>
                <a:gd name="connsiteY5-110" fmla="*/ 711873 h 951062"/>
                <a:gd name="connsiteX6-111" fmla="*/ 3485236 w 3485236"/>
                <a:gd name="connsiteY6-112" fmla="*/ 951062 h 951062"/>
                <a:gd name="connsiteX0-113" fmla="*/ 0 w 3485236"/>
                <a:gd name="connsiteY0-114" fmla="*/ 945367 h 945367"/>
                <a:gd name="connsiteX1-115" fmla="*/ 569482 w 3485236"/>
                <a:gd name="connsiteY1-116" fmla="*/ 728958 h 945367"/>
                <a:gd name="connsiteX2-117" fmla="*/ 541009 w 3485236"/>
                <a:gd name="connsiteY2-118" fmla="*/ 0 h 945367"/>
                <a:gd name="connsiteX3-119" fmla="*/ 3183411 w 3485236"/>
                <a:gd name="connsiteY3-120" fmla="*/ 586583 h 945367"/>
                <a:gd name="connsiteX4-121" fmla="*/ 3468152 w 3485236"/>
                <a:gd name="connsiteY4-122" fmla="*/ 706178 h 945367"/>
                <a:gd name="connsiteX5-123" fmla="*/ 3485236 w 3485236"/>
                <a:gd name="connsiteY5-124" fmla="*/ 945367 h 945367"/>
                <a:gd name="connsiteX0-125" fmla="*/ 0 w 3485236"/>
                <a:gd name="connsiteY0-126" fmla="*/ 1019401 h 1019401"/>
                <a:gd name="connsiteX1-127" fmla="*/ 569482 w 3485236"/>
                <a:gd name="connsiteY1-128" fmla="*/ 802992 h 1019401"/>
                <a:gd name="connsiteX2-129" fmla="*/ 563788 w 3485236"/>
                <a:gd name="connsiteY2-130" fmla="*/ 0 h 1019401"/>
                <a:gd name="connsiteX3-131" fmla="*/ 3183411 w 3485236"/>
                <a:gd name="connsiteY3-132" fmla="*/ 660617 h 1019401"/>
                <a:gd name="connsiteX4-133" fmla="*/ 3468152 w 3485236"/>
                <a:gd name="connsiteY4-134" fmla="*/ 780212 h 1019401"/>
                <a:gd name="connsiteX5-135" fmla="*/ 3485236 w 3485236"/>
                <a:gd name="connsiteY5-136" fmla="*/ 1019401 h 1019401"/>
                <a:gd name="connsiteX0-137" fmla="*/ 0 w 3485236"/>
                <a:gd name="connsiteY0-138" fmla="*/ 1019401 h 1019401"/>
                <a:gd name="connsiteX1-139" fmla="*/ 569482 w 3485236"/>
                <a:gd name="connsiteY1-140" fmla="*/ 802992 h 1019401"/>
                <a:gd name="connsiteX2-141" fmla="*/ 563788 w 3485236"/>
                <a:gd name="connsiteY2-142" fmla="*/ 0 h 1019401"/>
                <a:gd name="connsiteX3-143" fmla="*/ 3211885 w 3485236"/>
                <a:gd name="connsiteY3-144" fmla="*/ 615057 h 1019401"/>
                <a:gd name="connsiteX4-145" fmla="*/ 3468152 w 3485236"/>
                <a:gd name="connsiteY4-146" fmla="*/ 780212 h 1019401"/>
                <a:gd name="connsiteX5-147" fmla="*/ 3485236 w 3485236"/>
                <a:gd name="connsiteY5-148" fmla="*/ 1019401 h 1019401"/>
                <a:gd name="connsiteX0-149" fmla="*/ 0 w 3485236"/>
                <a:gd name="connsiteY0-150" fmla="*/ 973841 h 973841"/>
                <a:gd name="connsiteX1-151" fmla="*/ 569482 w 3485236"/>
                <a:gd name="connsiteY1-152" fmla="*/ 757432 h 973841"/>
                <a:gd name="connsiteX2-153" fmla="*/ 569483 w 3485236"/>
                <a:gd name="connsiteY2-154" fmla="*/ 0 h 973841"/>
                <a:gd name="connsiteX3-155" fmla="*/ 3211885 w 3485236"/>
                <a:gd name="connsiteY3-156" fmla="*/ 569497 h 973841"/>
                <a:gd name="connsiteX4-157" fmla="*/ 3468152 w 3485236"/>
                <a:gd name="connsiteY4-158" fmla="*/ 734652 h 973841"/>
                <a:gd name="connsiteX5-159" fmla="*/ 3485236 w 3485236"/>
                <a:gd name="connsiteY5-160" fmla="*/ 973841 h 97384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485236" h="973841">
                  <a:moveTo>
                    <a:pt x="0" y="973841"/>
                  </a:moveTo>
                  <a:lnTo>
                    <a:pt x="569482" y="757432"/>
                  </a:lnTo>
                  <a:cubicBezTo>
                    <a:pt x="569482" y="504955"/>
                    <a:pt x="569483" y="252477"/>
                    <a:pt x="569483" y="0"/>
                  </a:cubicBezTo>
                  <a:lnTo>
                    <a:pt x="3211885" y="569497"/>
                  </a:lnTo>
                  <a:lnTo>
                    <a:pt x="3468152" y="734652"/>
                  </a:lnTo>
                  <a:lnTo>
                    <a:pt x="3485236" y="973841"/>
                  </a:lnTo>
                </a:path>
              </a:pathLst>
            </a:custGeom>
            <a:ln w="44450">
              <a:solidFill>
                <a:srgbClr val="C00000"/>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705"/>
            </a:p>
          </p:txBody>
        </p:sp>
        <p:sp>
          <p:nvSpPr>
            <p:cNvPr id="1135" name="Freeform 1134"/>
            <p:cNvSpPr/>
            <p:nvPr/>
          </p:nvSpPr>
          <p:spPr>
            <a:xfrm>
              <a:off x="1715724" y="2483320"/>
              <a:ext cx="4584049" cy="974405"/>
            </a:xfrm>
            <a:custGeom>
              <a:avLst/>
              <a:gdLst>
                <a:gd name="connsiteX0" fmla="*/ 0 w 3519405"/>
                <a:gd name="connsiteY0" fmla="*/ 928282 h 945367"/>
                <a:gd name="connsiteX1" fmla="*/ 615041 w 3519405"/>
                <a:gd name="connsiteY1" fmla="*/ 694788 h 945367"/>
                <a:gd name="connsiteX2" fmla="*/ 575178 w 3519405"/>
                <a:gd name="connsiteY2" fmla="*/ 0 h 945367"/>
                <a:gd name="connsiteX3" fmla="*/ 740328 w 3519405"/>
                <a:gd name="connsiteY3" fmla="*/ 0 h 945367"/>
                <a:gd name="connsiteX4" fmla="*/ 3268833 w 3519405"/>
                <a:gd name="connsiteY4" fmla="*/ 575193 h 945367"/>
                <a:gd name="connsiteX5" fmla="*/ 3502321 w 3519405"/>
                <a:gd name="connsiteY5" fmla="*/ 706178 h 945367"/>
                <a:gd name="connsiteX6" fmla="*/ 3519405 w 3519405"/>
                <a:gd name="connsiteY6" fmla="*/ 945367 h 945367"/>
                <a:gd name="connsiteX0-1" fmla="*/ 0 w 3519405"/>
                <a:gd name="connsiteY0-2" fmla="*/ 928282 h 945367"/>
                <a:gd name="connsiteX1-3" fmla="*/ 580872 w 3519405"/>
                <a:gd name="connsiteY1-4" fmla="*/ 694788 h 945367"/>
                <a:gd name="connsiteX2-5" fmla="*/ 575178 w 3519405"/>
                <a:gd name="connsiteY2-6" fmla="*/ 0 h 945367"/>
                <a:gd name="connsiteX3-7" fmla="*/ 740328 w 3519405"/>
                <a:gd name="connsiteY3-8" fmla="*/ 0 h 945367"/>
                <a:gd name="connsiteX4-9" fmla="*/ 3268833 w 3519405"/>
                <a:gd name="connsiteY4-10" fmla="*/ 575193 h 945367"/>
                <a:gd name="connsiteX5-11" fmla="*/ 3502321 w 3519405"/>
                <a:gd name="connsiteY5-12" fmla="*/ 706178 h 945367"/>
                <a:gd name="connsiteX6-13" fmla="*/ 3519405 w 3519405"/>
                <a:gd name="connsiteY6-14" fmla="*/ 945367 h 945367"/>
                <a:gd name="connsiteX0-15" fmla="*/ 0 w 3519405"/>
                <a:gd name="connsiteY0-16" fmla="*/ 928282 h 945367"/>
                <a:gd name="connsiteX1-17" fmla="*/ 580872 w 3519405"/>
                <a:gd name="connsiteY1-18" fmla="*/ 694788 h 945367"/>
                <a:gd name="connsiteX2-19" fmla="*/ 575178 w 3519405"/>
                <a:gd name="connsiteY2-20" fmla="*/ 0 h 945367"/>
                <a:gd name="connsiteX3-21" fmla="*/ 700464 w 3519405"/>
                <a:gd name="connsiteY3-22" fmla="*/ 0 h 945367"/>
                <a:gd name="connsiteX4-23" fmla="*/ 3268833 w 3519405"/>
                <a:gd name="connsiteY4-24" fmla="*/ 575193 h 945367"/>
                <a:gd name="connsiteX5-25" fmla="*/ 3502321 w 3519405"/>
                <a:gd name="connsiteY5-26" fmla="*/ 706178 h 945367"/>
                <a:gd name="connsiteX6-27" fmla="*/ 3519405 w 3519405"/>
                <a:gd name="connsiteY6-28" fmla="*/ 945367 h 945367"/>
                <a:gd name="connsiteX0-29" fmla="*/ 0 w 3519405"/>
                <a:gd name="connsiteY0-30" fmla="*/ 928282 h 945367"/>
                <a:gd name="connsiteX1-31" fmla="*/ 580872 w 3519405"/>
                <a:gd name="connsiteY1-32" fmla="*/ 694788 h 945367"/>
                <a:gd name="connsiteX2-33" fmla="*/ 575178 w 3519405"/>
                <a:gd name="connsiteY2-34" fmla="*/ 0 h 945367"/>
                <a:gd name="connsiteX3-35" fmla="*/ 700464 w 3519405"/>
                <a:gd name="connsiteY3-36" fmla="*/ 0 h 945367"/>
                <a:gd name="connsiteX4-37" fmla="*/ 3217580 w 3519405"/>
                <a:gd name="connsiteY4-38" fmla="*/ 586583 h 945367"/>
                <a:gd name="connsiteX5-39" fmla="*/ 3502321 w 3519405"/>
                <a:gd name="connsiteY5-40" fmla="*/ 706178 h 945367"/>
                <a:gd name="connsiteX6-41" fmla="*/ 3519405 w 3519405"/>
                <a:gd name="connsiteY6-42" fmla="*/ 945367 h 945367"/>
                <a:gd name="connsiteX0-43" fmla="*/ 0 w 3519405"/>
                <a:gd name="connsiteY0-44" fmla="*/ 933977 h 951062"/>
                <a:gd name="connsiteX1-45" fmla="*/ 580872 w 3519405"/>
                <a:gd name="connsiteY1-46" fmla="*/ 700483 h 951062"/>
                <a:gd name="connsiteX2-47" fmla="*/ 575178 w 3519405"/>
                <a:gd name="connsiteY2-48" fmla="*/ 5695 h 951062"/>
                <a:gd name="connsiteX3-49" fmla="*/ 654905 w 3519405"/>
                <a:gd name="connsiteY3-50" fmla="*/ 0 h 951062"/>
                <a:gd name="connsiteX4-51" fmla="*/ 3217580 w 3519405"/>
                <a:gd name="connsiteY4-52" fmla="*/ 592278 h 951062"/>
                <a:gd name="connsiteX5-53" fmla="*/ 3502321 w 3519405"/>
                <a:gd name="connsiteY5-54" fmla="*/ 711873 h 951062"/>
                <a:gd name="connsiteX6-55" fmla="*/ 3519405 w 3519405"/>
                <a:gd name="connsiteY6-56" fmla="*/ 951062 h 951062"/>
                <a:gd name="connsiteX0-57" fmla="*/ 0 w 3519405"/>
                <a:gd name="connsiteY0-58" fmla="*/ 928282 h 945367"/>
                <a:gd name="connsiteX1-59" fmla="*/ 580872 w 3519405"/>
                <a:gd name="connsiteY1-60" fmla="*/ 694788 h 945367"/>
                <a:gd name="connsiteX2-61" fmla="*/ 575178 w 3519405"/>
                <a:gd name="connsiteY2-62" fmla="*/ 0 h 945367"/>
                <a:gd name="connsiteX3-63" fmla="*/ 592262 w 3519405"/>
                <a:gd name="connsiteY3-64" fmla="*/ 0 h 945367"/>
                <a:gd name="connsiteX4-65" fmla="*/ 3217580 w 3519405"/>
                <a:gd name="connsiteY4-66" fmla="*/ 586583 h 945367"/>
                <a:gd name="connsiteX5-67" fmla="*/ 3502321 w 3519405"/>
                <a:gd name="connsiteY5-68" fmla="*/ 706178 h 945367"/>
                <a:gd name="connsiteX6-69" fmla="*/ 3519405 w 3519405"/>
                <a:gd name="connsiteY6-70" fmla="*/ 945367 h 945367"/>
                <a:gd name="connsiteX0-71" fmla="*/ 0 w 3519405"/>
                <a:gd name="connsiteY0-72" fmla="*/ 933977 h 951062"/>
                <a:gd name="connsiteX1-73" fmla="*/ 580872 w 3519405"/>
                <a:gd name="connsiteY1-74" fmla="*/ 700483 h 951062"/>
                <a:gd name="connsiteX2-75" fmla="*/ 575178 w 3519405"/>
                <a:gd name="connsiteY2-76" fmla="*/ 5695 h 951062"/>
                <a:gd name="connsiteX3-77" fmla="*/ 637821 w 3519405"/>
                <a:gd name="connsiteY3-78" fmla="*/ 0 h 951062"/>
                <a:gd name="connsiteX4-79" fmla="*/ 3217580 w 3519405"/>
                <a:gd name="connsiteY4-80" fmla="*/ 592278 h 951062"/>
                <a:gd name="connsiteX5-81" fmla="*/ 3502321 w 3519405"/>
                <a:gd name="connsiteY5-82" fmla="*/ 711873 h 951062"/>
                <a:gd name="connsiteX6-83" fmla="*/ 3519405 w 3519405"/>
                <a:gd name="connsiteY6-84" fmla="*/ 951062 h 951062"/>
                <a:gd name="connsiteX0-85" fmla="*/ 0 w 3519405"/>
                <a:gd name="connsiteY0-86" fmla="*/ 933977 h 951062"/>
                <a:gd name="connsiteX1-87" fmla="*/ 603651 w 3519405"/>
                <a:gd name="connsiteY1-88" fmla="*/ 734653 h 951062"/>
                <a:gd name="connsiteX2-89" fmla="*/ 575178 w 3519405"/>
                <a:gd name="connsiteY2-90" fmla="*/ 5695 h 951062"/>
                <a:gd name="connsiteX3-91" fmla="*/ 637821 w 3519405"/>
                <a:gd name="connsiteY3-92" fmla="*/ 0 h 951062"/>
                <a:gd name="connsiteX4-93" fmla="*/ 3217580 w 3519405"/>
                <a:gd name="connsiteY4-94" fmla="*/ 592278 h 951062"/>
                <a:gd name="connsiteX5-95" fmla="*/ 3502321 w 3519405"/>
                <a:gd name="connsiteY5-96" fmla="*/ 711873 h 951062"/>
                <a:gd name="connsiteX6-97" fmla="*/ 3519405 w 3519405"/>
                <a:gd name="connsiteY6-98" fmla="*/ 951062 h 951062"/>
                <a:gd name="connsiteX0-99" fmla="*/ 0 w 3485236"/>
                <a:gd name="connsiteY0-100" fmla="*/ 951062 h 951062"/>
                <a:gd name="connsiteX1-101" fmla="*/ 569482 w 3485236"/>
                <a:gd name="connsiteY1-102" fmla="*/ 734653 h 951062"/>
                <a:gd name="connsiteX2-103" fmla="*/ 541009 w 3485236"/>
                <a:gd name="connsiteY2-104" fmla="*/ 5695 h 951062"/>
                <a:gd name="connsiteX3-105" fmla="*/ 603652 w 3485236"/>
                <a:gd name="connsiteY3-106" fmla="*/ 0 h 951062"/>
                <a:gd name="connsiteX4-107" fmla="*/ 3183411 w 3485236"/>
                <a:gd name="connsiteY4-108" fmla="*/ 592278 h 951062"/>
                <a:gd name="connsiteX5-109" fmla="*/ 3468152 w 3485236"/>
                <a:gd name="connsiteY5-110" fmla="*/ 711873 h 951062"/>
                <a:gd name="connsiteX6-111" fmla="*/ 3485236 w 3485236"/>
                <a:gd name="connsiteY6-112" fmla="*/ 951062 h 951062"/>
                <a:gd name="connsiteX0-113" fmla="*/ 0 w 3485236"/>
                <a:gd name="connsiteY0-114" fmla="*/ 945367 h 945367"/>
                <a:gd name="connsiteX1-115" fmla="*/ 569482 w 3485236"/>
                <a:gd name="connsiteY1-116" fmla="*/ 728958 h 945367"/>
                <a:gd name="connsiteX2-117" fmla="*/ 541009 w 3485236"/>
                <a:gd name="connsiteY2-118" fmla="*/ 0 h 945367"/>
                <a:gd name="connsiteX3-119" fmla="*/ 3183411 w 3485236"/>
                <a:gd name="connsiteY3-120" fmla="*/ 586583 h 945367"/>
                <a:gd name="connsiteX4-121" fmla="*/ 3468152 w 3485236"/>
                <a:gd name="connsiteY4-122" fmla="*/ 706178 h 945367"/>
                <a:gd name="connsiteX5-123" fmla="*/ 3485236 w 3485236"/>
                <a:gd name="connsiteY5-124" fmla="*/ 945367 h 945367"/>
                <a:gd name="connsiteX0-125" fmla="*/ 0 w 3485236"/>
                <a:gd name="connsiteY0-126" fmla="*/ 1019401 h 1019401"/>
                <a:gd name="connsiteX1-127" fmla="*/ 569482 w 3485236"/>
                <a:gd name="connsiteY1-128" fmla="*/ 802992 h 1019401"/>
                <a:gd name="connsiteX2-129" fmla="*/ 563788 w 3485236"/>
                <a:gd name="connsiteY2-130" fmla="*/ 0 h 1019401"/>
                <a:gd name="connsiteX3-131" fmla="*/ 3183411 w 3485236"/>
                <a:gd name="connsiteY3-132" fmla="*/ 660617 h 1019401"/>
                <a:gd name="connsiteX4-133" fmla="*/ 3468152 w 3485236"/>
                <a:gd name="connsiteY4-134" fmla="*/ 780212 h 1019401"/>
                <a:gd name="connsiteX5-135" fmla="*/ 3485236 w 3485236"/>
                <a:gd name="connsiteY5-136" fmla="*/ 1019401 h 1019401"/>
                <a:gd name="connsiteX0-137" fmla="*/ 0 w 3485236"/>
                <a:gd name="connsiteY0-138" fmla="*/ 1019401 h 1019401"/>
                <a:gd name="connsiteX1-139" fmla="*/ 569482 w 3485236"/>
                <a:gd name="connsiteY1-140" fmla="*/ 802992 h 1019401"/>
                <a:gd name="connsiteX2-141" fmla="*/ 563788 w 3485236"/>
                <a:gd name="connsiteY2-142" fmla="*/ 0 h 1019401"/>
                <a:gd name="connsiteX3-143" fmla="*/ 3211885 w 3485236"/>
                <a:gd name="connsiteY3-144" fmla="*/ 615057 h 1019401"/>
                <a:gd name="connsiteX4-145" fmla="*/ 3468152 w 3485236"/>
                <a:gd name="connsiteY4-146" fmla="*/ 780212 h 1019401"/>
                <a:gd name="connsiteX5-147" fmla="*/ 3485236 w 3485236"/>
                <a:gd name="connsiteY5-148" fmla="*/ 1019401 h 1019401"/>
                <a:gd name="connsiteX0-149" fmla="*/ 0 w 3485236"/>
                <a:gd name="connsiteY0-150" fmla="*/ 973841 h 973841"/>
                <a:gd name="connsiteX1-151" fmla="*/ 569482 w 3485236"/>
                <a:gd name="connsiteY1-152" fmla="*/ 757432 h 973841"/>
                <a:gd name="connsiteX2-153" fmla="*/ 569483 w 3485236"/>
                <a:gd name="connsiteY2-154" fmla="*/ 0 h 973841"/>
                <a:gd name="connsiteX3-155" fmla="*/ 3211885 w 3485236"/>
                <a:gd name="connsiteY3-156" fmla="*/ 569497 h 973841"/>
                <a:gd name="connsiteX4-157" fmla="*/ 3468152 w 3485236"/>
                <a:gd name="connsiteY4-158" fmla="*/ 734652 h 973841"/>
                <a:gd name="connsiteX5-159" fmla="*/ 3485236 w 3485236"/>
                <a:gd name="connsiteY5-160" fmla="*/ 973841 h 973841"/>
                <a:gd name="connsiteX0-161" fmla="*/ 0 w 4789352"/>
                <a:gd name="connsiteY0-162" fmla="*/ 1082046 h 1082046"/>
                <a:gd name="connsiteX1-163" fmla="*/ 1873598 w 4789352"/>
                <a:gd name="connsiteY1-164" fmla="*/ 757432 h 1082046"/>
                <a:gd name="connsiteX2-165" fmla="*/ 1873599 w 4789352"/>
                <a:gd name="connsiteY2-166" fmla="*/ 0 h 1082046"/>
                <a:gd name="connsiteX3-167" fmla="*/ 4516001 w 4789352"/>
                <a:gd name="connsiteY3-168" fmla="*/ 569497 h 1082046"/>
                <a:gd name="connsiteX4-169" fmla="*/ 4772268 w 4789352"/>
                <a:gd name="connsiteY4-170" fmla="*/ 734652 h 1082046"/>
                <a:gd name="connsiteX5-171" fmla="*/ 4789352 w 4789352"/>
                <a:gd name="connsiteY5-172" fmla="*/ 973841 h 1082046"/>
                <a:gd name="connsiteX0-173" fmla="*/ 0 w 4789352"/>
                <a:gd name="connsiteY0-174" fmla="*/ 973842 h 973842"/>
                <a:gd name="connsiteX1-175" fmla="*/ 1873598 w 4789352"/>
                <a:gd name="connsiteY1-176" fmla="*/ 649228 h 973842"/>
                <a:gd name="connsiteX2-177" fmla="*/ 1884989 w 4789352"/>
                <a:gd name="connsiteY2-178" fmla="*/ 0 h 973842"/>
                <a:gd name="connsiteX3-179" fmla="*/ 4516001 w 4789352"/>
                <a:gd name="connsiteY3-180" fmla="*/ 461293 h 973842"/>
                <a:gd name="connsiteX4-181" fmla="*/ 4772268 w 4789352"/>
                <a:gd name="connsiteY4-182" fmla="*/ 626448 h 973842"/>
                <a:gd name="connsiteX5-183" fmla="*/ 4789352 w 4789352"/>
                <a:gd name="connsiteY5-184" fmla="*/ 865637 h 973842"/>
                <a:gd name="connsiteX0-185" fmla="*/ 0 w 4772268"/>
                <a:gd name="connsiteY0-186" fmla="*/ 973842 h 973842"/>
                <a:gd name="connsiteX1-187" fmla="*/ 1873598 w 4772268"/>
                <a:gd name="connsiteY1-188" fmla="*/ 649228 h 973842"/>
                <a:gd name="connsiteX2-189" fmla="*/ 1884989 w 4772268"/>
                <a:gd name="connsiteY2-190" fmla="*/ 0 h 973842"/>
                <a:gd name="connsiteX3-191" fmla="*/ 4516001 w 4772268"/>
                <a:gd name="connsiteY3-192" fmla="*/ 461293 h 973842"/>
                <a:gd name="connsiteX4-193" fmla="*/ 4772268 w 4772268"/>
                <a:gd name="connsiteY4-194" fmla="*/ 626448 h 973842"/>
                <a:gd name="connsiteX5-195" fmla="*/ 3451066 w 4772268"/>
                <a:gd name="connsiteY5-196" fmla="*/ 939672 h 973842"/>
                <a:gd name="connsiteX0-197" fmla="*/ 0 w 4584339"/>
                <a:gd name="connsiteY0-198" fmla="*/ 973842 h 973842"/>
                <a:gd name="connsiteX1-199" fmla="*/ 1873598 w 4584339"/>
                <a:gd name="connsiteY1-200" fmla="*/ 649228 h 973842"/>
                <a:gd name="connsiteX2-201" fmla="*/ 1884989 w 4584339"/>
                <a:gd name="connsiteY2-202" fmla="*/ 0 h 973842"/>
                <a:gd name="connsiteX3-203" fmla="*/ 4516001 w 4584339"/>
                <a:gd name="connsiteY3-204" fmla="*/ 461293 h 973842"/>
                <a:gd name="connsiteX4-205" fmla="*/ 4584339 w 4584339"/>
                <a:gd name="connsiteY4-206" fmla="*/ 728958 h 973842"/>
                <a:gd name="connsiteX5-207" fmla="*/ 3451066 w 4584339"/>
                <a:gd name="connsiteY5-208" fmla="*/ 939672 h 973842"/>
                <a:gd name="connsiteX0-209" fmla="*/ 0 w 4624203"/>
                <a:gd name="connsiteY0-210" fmla="*/ 973842 h 973842"/>
                <a:gd name="connsiteX1-211" fmla="*/ 1873598 w 4624203"/>
                <a:gd name="connsiteY1-212" fmla="*/ 649228 h 973842"/>
                <a:gd name="connsiteX2-213" fmla="*/ 1884989 w 4624203"/>
                <a:gd name="connsiteY2-214" fmla="*/ 0 h 973842"/>
                <a:gd name="connsiteX3-215" fmla="*/ 4624203 w 4624203"/>
                <a:gd name="connsiteY3-216" fmla="*/ 580887 h 973842"/>
                <a:gd name="connsiteX4-217" fmla="*/ 4584339 w 4624203"/>
                <a:gd name="connsiteY4-218" fmla="*/ 728958 h 973842"/>
                <a:gd name="connsiteX5-219" fmla="*/ 3451066 w 4624203"/>
                <a:gd name="connsiteY5-220" fmla="*/ 939672 h 973842"/>
                <a:gd name="connsiteX0-221" fmla="*/ 0 w 4584339"/>
                <a:gd name="connsiteY0-222" fmla="*/ 973842 h 973842"/>
                <a:gd name="connsiteX1-223" fmla="*/ 1873598 w 4584339"/>
                <a:gd name="connsiteY1-224" fmla="*/ 649228 h 973842"/>
                <a:gd name="connsiteX2-225" fmla="*/ 1884989 w 4584339"/>
                <a:gd name="connsiteY2-226" fmla="*/ 0 h 973842"/>
                <a:gd name="connsiteX3-227" fmla="*/ 4572949 w 4584339"/>
                <a:gd name="connsiteY3-228" fmla="*/ 569497 h 973842"/>
                <a:gd name="connsiteX4-229" fmla="*/ 4584339 w 4584339"/>
                <a:gd name="connsiteY4-230" fmla="*/ 728958 h 973842"/>
                <a:gd name="connsiteX5-231" fmla="*/ 3451066 w 4584339"/>
                <a:gd name="connsiteY5-232" fmla="*/ 939672 h 97384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584339" h="973842">
                  <a:moveTo>
                    <a:pt x="0" y="973842"/>
                  </a:moveTo>
                  <a:lnTo>
                    <a:pt x="1873598" y="649228"/>
                  </a:lnTo>
                  <a:cubicBezTo>
                    <a:pt x="1873598" y="396751"/>
                    <a:pt x="1884989" y="252477"/>
                    <a:pt x="1884989" y="0"/>
                  </a:cubicBezTo>
                  <a:lnTo>
                    <a:pt x="4572949" y="569497"/>
                  </a:lnTo>
                  <a:lnTo>
                    <a:pt x="4584339" y="728958"/>
                  </a:lnTo>
                  <a:lnTo>
                    <a:pt x="3451066" y="939672"/>
                  </a:lnTo>
                </a:path>
              </a:pathLst>
            </a:custGeom>
            <a:ln w="53975">
              <a:solidFill>
                <a:srgbClr val="0000A8"/>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705"/>
            </a:p>
          </p:txBody>
        </p:sp>
      </p:grpSp>
      <p:sp>
        <p:nvSpPr>
          <p:cNvPr id="1142" name="Rectangle 6"/>
          <p:cNvSpPr txBox="1">
            <a:spLocks noChangeArrowheads="1"/>
          </p:cNvSpPr>
          <p:nvPr/>
        </p:nvSpPr>
        <p:spPr bwMode="auto">
          <a:xfrm>
            <a:off x="998538" y="1703735"/>
            <a:ext cx="12006262" cy="1920875"/>
          </a:xfrm>
          <a:prstGeom prst="rect">
            <a:avLst/>
          </a:prstGeom>
          <a:noFill/>
          <a:ln>
            <a:noFill/>
          </a:ln>
        </p:spPr>
        <p:txBody>
          <a:bodyPr/>
          <a:lstStyle>
            <a:lvl1pPr marL="342900" indent="-342900">
              <a:defRPr sz="2400" i="1">
                <a:solidFill>
                  <a:schemeClr val="tx1"/>
                </a:solidFill>
                <a:latin typeface="Comic Sans MS" panose="030F0702030302020204" charset="0"/>
                <a:ea typeface="MS PGothic" panose="020B0600070205080204" charset="-128"/>
                <a:cs typeface="MS PGothic" panose="020B0600070205080204" charset="-128"/>
              </a:defRPr>
            </a:lvl1pPr>
            <a:lvl2pPr marL="742950" indent="-285750">
              <a:defRPr sz="2400" i="1">
                <a:solidFill>
                  <a:schemeClr val="tx1"/>
                </a:solidFill>
                <a:latin typeface="Comic Sans MS" panose="030F0702030302020204" charset="0"/>
                <a:ea typeface="MS PGothic" panose="020B0600070205080204" charset="-128"/>
              </a:defRPr>
            </a:lvl2pPr>
            <a:lvl3pPr marL="1143000" indent="-228600">
              <a:defRPr sz="2400" i="1">
                <a:solidFill>
                  <a:schemeClr val="tx1"/>
                </a:solidFill>
                <a:latin typeface="Comic Sans MS" panose="030F0702030302020204" charset="0"/>
                <a:ea typeface="MS PGothic" panose="020B0600070205080204" charset="-128"/>
              </a:defRPr>
            </a:lvl3pPr>
            <a:lvl4pPr marL="1600200" indent="-228600">
              <a:defRPr sz="2400" i="1">
                <a:solidFill>
                  <a:schemeClr val="tx1"/>
                </a:solidFill>
                <a:latin typeface="Comic Sans MS" panose="030F0702030302020204" charset="0"/>
                <a:ea typeface="MS PGothic" panose="020B0600070205080204" charset="-128"/>
              </a:defRPr>
            </a:lvl4pPr>
            <a:lvl5pPr marL="2057400" indent="-228600">
              <a:defRPr sz="2400" i="1">
                <a:solidFill>
                  <a:schemeClr val="tx1"/>
                </a:solidFill>
                <a:latin typeface="Comic Sans MS" panose="030F0702030302020204" charset="0"/>
                <a:ea typeface="MS PGothic" panose="020B0600070205080204" charset="-128"/>
              </a:defRPr>
            </a:lvl5pPr>
            <a:lvl6pPr marL="25146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128"/>
              </a:defRPr>
            </a:lvl6pPr>
            <a:lvl7pPr marL="29718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128"/>
              </a:defRPr>
            </a:lvl7pPr>
            <a:lvl8pPr marL="34290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128"/>
              </a:defRPr>
            </a:lvl8pPr>
            <a:lvl9pPr marL="3886200" indent="-228600" eaLnBrk="0" fontAlgn="base" hangingPunct="0">
              <a:spcBef>
                <a:spcPct val="0"/>
              </a:spcBef>
              <a:spcAft>
                <a:spcPct val="0"/>
              </a:spcAft>
              <a:defRPr sz="2400" i="1">
                <a:solidFill>
                  <a:schemeClr val="tx1"/>
                </a:solidFill>
                <a:latin typeface="Comic Sans MS" panose="030F0702030302020204" charset="0"/>
                <a:ea typeface="MS PGothic" panose="020B0600070205080204" charset="-128"/>
              </a:defRPr>
            </a:lvl9pPr>
          </a:lstStyle>
          <a:p>
            <a:pPr marL="297815" indent="-297815" eaLnBrk="1" hangingPunct="1">
              <a:spcBef>
                <a:spcPct val="20000"/>
              </a:spcBef>
              <a:buClr>
                <a:srgbClr val="000099"/>
              </a:buClr>
              <a:buSzPct val="100000"/>
              <a:buFont typeface="Wingdings" panose="05000000000000000000" pitchFamily="2" charset="2"/>
              <a:buChar char="§"/>
              <a:defRPr/>
            </a:pPr>
            <a:r>
              <a:rPr lang="en-US" sz="2985" i="0" dirty="0">
                <a:latin typeface="+mn-lt"/>
              </a:rPr>
              <a:t>rich interconnection among switches, racks:</a:t>
            </a:r>
            <a:endParaRPr lang="en-US" sz="2985" i="0" dirty="0">
              <a:latin typeface="+mn-lt"/>
            </a:endParaRPr>
          </a:p>
          <a:p>
            <a:pPr marL="726440" lvl="1" indent="-238760" eaLnBrk="1" hangingPunct="1">
              <a:lnSpc>
                <a:spcPct val="90000"/>
              </a:lnSpc>
              <a:spcBef>
                <a:spcPct val="20000"/>
              </a:spcBef>
              <a:buClr>
                <a:srgbClr val="000099"/>
              </a:buClr>
              <a:buFont typeface="Arial" panose="020B0604020202020204"/>
              <a:buChar char="•"/>
              <a:defRPr/>
            </a:pPr>
            <a:r>
              <a:rPr lang="en-US" sz="2560" i="0" dirty="0">
                <a:latin typeface="+mn-lt"/>
              </a:rPr>
              <a:t>increased throughput between racks (multiple routing paths possible)</a:t>
            </a:r>
            <a:endParaRPr lang="en-US" sz="2560" i="0" dirty="0">
              <a:latin typeface="+mn-lt"/>
            </a:endParaRPr>
          </a:p>
          <a:p>
            <a:pPr marL="726440" lvl="1" indent="-238760" eaLnBrk="1" hangingPunct="1">
              <a:lnSpc>
                <a:spcPct val="90000"/>
              </a:lnSpc>
              <a:spcBef>
                <a:spcPct val="20000"/>
              </a:spcBef>
              <a:buClr>
                <a:srgbClr val="000099"/>
              </a:buClr>
              <a:buFont typeface="Arial" panose="020B0604020202020204"/>
              <a:buChar char="•"/>
              <a:defRPr/>
            </a:pPr>
            <a:r>
              <a:rPr lang="en-US" sz="2560" i="0" dirty="0">
                <a:latin typeface="+mn-lt"/>
              </a:rPr>
              <a:t>increased reliability via redundancy</a:t>
            </a:r>
            <a:endParaRPr lang="en-US" sz="2560" i="0" dirty="0">
              <a:latin typeface="+mn-lt"/>
            </a:endParaRPr>
          </a:p>
          <a:p>
            <a:pPr eaLnBrk="1" hangingPunct="1">
              <a:spcBef>
                <a:spcPct val="20000"/>
              </a:spcBef>
              <a:buFont typeface="Arial" panose="020B0604020202020204" pitchFamily="34" charset="0"/>
              <a:buChar char="•"/>
              <a:defRPr/>
            </a:pPr>
            <a:endParaRPr lang="en-US" sz="3415" dirty="0">
              <a:latin typeface="Gill Sans MT" panose="020B0502020104020203" charset="0"/>
            </a:endParaRPr>
          </a:p>
        </p:txBody>
      </p:sp>
      <p:grpSp>
        <p:nvGrpSpPr>
          <p:cNvPr id="98310" name="Group 1144"/>
          <p:cNvGrpSpPr/>
          <p:nvPr/>
        </p:nvGrpSpPr>
        <p:grpSpPr bwMode="auto">
          <a:xfrm>
            <a:off x="2489200" y="3340447"/>
            <a:ext cx="650875" cy="369888"/>
            <a:chOff x="3668110" y="2448910"/>
            <a:chExt cx="3794234" cy="2165130"/>
          </a:xfrm>
        </p:grpSpPr>
        <p:sp>
          <p:nvSpPr>
            <p:cNvPr id="1147" name="Rectangle 1146"/>
            <p:cNvSpPr/>
            <p:nvPr/>
          </p:nvSpPr>
          <p:spPr>
            <a:xfrm>
              <a:off x="3668110" y="3740555"/>
              <a:ext cx="3784983" cy="87348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148" name="Freeform 1147"/>
            <p:cNvSpPr/>
            <p:nvPr/>
          </p:nvSpPr>
          <p:spPr>
            <a:xfrm>
              <a:off x="3677367" y="2448910"/>
              <a:ext cx="3784977" cy="1328815"/>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97" name="Group 1148"/>
            <p:cNvGrpSpPr/>
            <p:nvPr/>
          </p:nvGrpSpPr>
          <p:grpSpPr bwMode="auto">
            <a:xfrm>
              <a:off x="3941378" y="2603243"/>
              <a:ext cx="3202061" cy="1066110"/>
              <a:chOff x="7939341" y="3037317"/>
              <a:chExt cx="897649" cy="353919"/>
            </a:xfrm>
          </p:grpSpPr>
          <p:sp>
            <p:nvSpPr>
              <p:cNvPr id="1150" name="Freeform 1149"/>
              <p:cNvSpPr/>
              <p:nvPr/>
            </p:nvSpPr>
            <p:spPr>
              <a:xfrm>
                <a:off x="7966506" y="3038526"/>
                <a:ext cx="848331" cy="197428"/>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51" name="Freeform 1150"/>
              <p:cNvSpPr/>
              <p:nvPr/>
            </p:nvSpPr>
            <p:spPr>
              <a:xfrm>
                <a:off x="8521682" y="3208189"/>
                <a:ext cx="316502" cy="169666"/>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52" name="Freeform 1151"/>
              <p:cNvSpPr/>
              <p:nvPr/>
            </p:nvSpPr>
            <p:spPr>
              <a:xfrm>
                <a:off x="7940563" y="3208189"/>
                <a:ext cx="311314" cy="16658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53" name="Freeform 1152"/>
              <p:cNvSpPr/>
              <p:nvPr/>
            </p:nvSpPr>
            <p:spPr>
              <a:xfrm>
                <a:off x="8049523" y="3124900"/>
                <a:ext cx="677108" cy="26529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11" name="Group 1153"/>
          <p:cNvGrpSpPr/>
          <p:nvPr/>
        </p:nvGrpSpPr>
        <p:grpSpPr bwMode="auto">
          <a:xfrm>
            <a:off x="4573588" y="3342035"/>
            <a:ext cx="650875" cy="369887"/>
            <a:chOff x="3668110" y="2448910"/>
            <a:chExt cx="3794234" cy="2165130"/>
          </a:xfrm>
        </p:grpSpPr>
        <p:sp>
          <p:nvSpPr>
            <p:cNvPr id="1155" name="Rectangle 1154"/>
            <p:cNvSpPr/>
            <p:nvPr/>
          </p:nvSpPr>
          <p:spPr>
            <a:xfrm>
              <a:off x="3668110" y="3740553"/>
              <a:ext cx="3784977" cy="873487"/>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156" name="Freeform 1155"/>
            <p:cNvSpPr/>
            <p:nvPr/>
          </p:nvSpPr>
          <p:spPr>
            <a:xfrm>
              <a:off x="3677361" y="2448910"/>
              <a:ext cx="3784983" cy="13288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90" name="Group 1156"/>
            <p:cNvGrpSpPr/>
            <p:nvPr/>
          </p:nvGrpSpPr>
          <p:grpSpPr bwMode="auto">
            <a:xfrm>
              <a:off x="3941378" y="2603243"/>
              <a:ext cx="3202061" cy="1066110"/>
              <a:chOff x="7939341" y="3037317"/>
              <a:chExt cx="897649" cy="353919"/>
            </a:xfrm>
          </p:grpSpPr>
          <p:sp>
            <p:nvSpPr>
              <p:cNvPr id="1158" name="Freeform 1157"/>
              <p:cNvSpPr/>
              <p:nvPr/>
            </p:nvSpPr>
            <p:spPr>
              <a:xfrm>
                <a:off x="7966506" y="3038524"/>
                <a:ext cx="848329" cy="197429"/>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59" name="Freeform 1158"/>
              <p:cNvSpPr/>
              <p:nvPr/>
            </p:nvSpPr>
            <p:spPr>
              <a:xfrm>
                <a:off x="8521682" y="3208190"/>
                <a:ext cx="316502" cy="169665"/>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60" name="Freeform 1159"/>
              <p:cNvSpPr/>
              <p:nvPr/>
            </p:nvSpPr>
            <p:spPr>
              <a:xfrm>
                <a:off x="7940563" y="3208190"/>
                <a:ext cx="311314" cy="166581"/>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61" name="Freeform 1160"/>
              <p:cNvSpPr/>
              <p:nvPr/>
            </p:nvSpPr>
            <p:spPr>
              <a:xfrm>
                <a:off x="8049523" y="3124899"/>
                <a:ext cx="677107" cy="265295"/>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12" name="Group 1161"/>
          <p:cNvGrpSpPr/>
          <p:nvPr/>
        </p:nvGrpSpPr>
        <p:grpSpPr bwMode="auto">
          <a:xfrm>
            <a:off x="6657975" y="3343622"/>
            <a:ext cx="650875" cy="369888"/>
            <a:chOff x="3668110" y="2448910"/>
            <a:chExt cx="3794234" cy="2165130"/>
          </a:xfrm>
        </p:grpSpPr>
        <p:sp>
          <p:nvSpPr>
            <p:cNvPr id="1163" name="Rectangle 1162"/>
            <p:cNvSpPr/>
            <p:nvPr/>
          </p:nvSpPr>
          <p:spPr>
            <a:xfrm>
              <a:off x="3668110" y="3740555"/>
              <a:ext cx="3784983" cy="87348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164" name="Freeform 1163"/>
            <p:cNvSpPr/>
            <p:nvPr/>
          </p:nvSpPr>
          <p:spPr>
            <a:xfrm>
              <a:off x="3677367" y="2448910"/>
              <a:ext cx="3784977" cy="1328815"/>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83" name="Group 1164"/>
            <p:cNvGrpSpPr/>
            <p:nvPr/>
          </p:nvGrpSpPr>
          <p:grpSpPr bwMode="auto">
            <a:xfrm>
              <a:off x="3941378" y="2603243"/>
              <a:ext cx="3202061" cy="1066110"/>
              <a:chOff x="7939341" y="3037317"/>
              <a:chExt cx="897649" cy="353919"/>
            </a:xfrm>
          </p:grpSpPr>
          <p:sp>
            <p:nvSpPr>
              <p:cNvPr id="1166" name="Freeform 1165"/>
              <p:cNvSpPr/>
              <p:nvPr/>
            </p:nvSpPr>
            <p:spPr>
              <a:xfrm>
                <a:off x="7966506" y="3038526"/>
                <a:ext cx="848331" cy="197428"/>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67" name="Freeform 1166"/>
              <p:cNvSpPr/>
              <p:nvPr/>
            </p:nvSpPr>
            <p:spPr>
              <a:xfrm>
                <a:off x="8521682" y="3208189"/>
                <a:ext cx="316502" cy="169666"/>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68" name="Freeform 1167"/>
              <p:cNvSpPr/>
              <p:nvPr/>
            </p:nvSpPr>
            <p:spPr>
              <a:xfrm>
                <a:off x="7940563" y="3208189"/>
                <a:ext cx="311314" cy="16658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69" name="Freeform 1168"/>
              <p:cNvSpPr/>
              <p:nvPr/>
            </p:nvSpPr>
            <p:spPr>
              <a:xfrm>
                <a:off x="8049523" y="3124900"/>
                <a:ext cx="677108" cy="26529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13" name="Group 1169"/>
          <p:cNvGrpSpPr/>
          <p:nvPr/>
        </p:nvGrpSpPr>
        <p:grpSpPr bwMode="auto">
          <a:xfrm>
            <a:off x="8766175" y="3345210"/>
            <a:ext cx="650875" cy="369887"/>
            <a:chOff x="3668110" y="2448910"/>
            <a:chExt cx="3794234" cy="2165130"/>
          </a:xfrm>
        </p:grpSpPr>
        <p:sp>
          <p:nvSpPr>
            <p:cNvPr id="1171" name="Rectangle 1170"/>
            <p:cNvSpPr/>
            <p:nvPr/>
          </p:nvSpPr>
          <p:spPr>
            <a:xfrm>
              <a:off x="3668110" y="3740553"/>
              <a:ext cx="3784983" cy="873487"/>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172" name="Freeform 1171"/>
            <p:cNvSpPr/>
            <p:nvPr/>
          </p:nvSpPr>
          <p:spPr>
            <a:xfrm>
              <a:off x="3677367" y="2448910"/>
              <a:ext cx="3784977" cy="13288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76" name="Group 1172"/>
            <p:cNvGrpSpPr/>
            <p:nvPr/>
          </p:nvGrpSpPr>
          <p:grpSpPr bwMode="auto">
            <a:xfrm>
              <a:off x="3941378" y="2603243"/>
              <a:ext cx="3202061" cy="1066110"/>
              <a:chOff x="7939341" y="3037317"/>
              <a:chExt cx="897649" cy="353919"/>
            </a:xfrm>
          </p:grpSpPr>
          <p:sp>
            <p:nvSpPr>
              <p:cNvPr id="1174" name="Freeform 1173"/>
              <p:cNvSpPr/>
              <p:nvPr/>
            </p:nvSpPr>
            <p:spPr>
              <a:xfrm>
                <a:off x="7966506" y="3038524"/>
                <a:ext cx="848331" cy="197429"/>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75" name="Freeform 1174"/>
              <p:cNvSpPr/>
              <p:nvPr/>
            </p:nvSpPr>
            <p:spPr>
              <a:xfrm>
                <a:off x="8521682" y="3208190"/>
                <a:ext cx="316502" cy="169665"/>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76" name="Freeform 1175"/>
              <p:cNvSpPr/>
              <p:nvPr/>
            </p:nvSpPr>
            <p:spPr>
              <a:xfrm>
                <a:off x="7940563" y="3208190"/>
                <a:ext cx="311314" cy="166581"/>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77" name="Freeform 1176"/>
              <p:cNvSpPr/>
              <p:nvPr/>
            </p:nvSpPr>
            <p:spPr>
              <a:xfrm>
                <a:off x="8049523" y="3124899"/>
                <a:ext cx="677108" cy="265295"/>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14" name="Group 1177"/>
          <p:cNvGrpSpPr/>
          <p:nvPr/>
        </p:nvGrpSpPr>
        <p:grpSpPr bwMode="auto">
          <a:xfrm>
            <a:off x="2525713" y="4451697"/>
            <a:ext cx="585787" cy="322263"/>
            <a:chOff x="3668110" y="2448910"/>
            <a:chExt cx="3794234" cy="2165130"/>
          </a:xfrm>
        </p:grpSpPr>
        <p:sp>
          <p:nvSpPr>
            <p:cNvPr id="1179" name="Rectangle 1178"/>
            <p:cNvSpPr/>
            <p:nvPr/>
          </p:nvSpPr>
          <p:spPr>
            <a:xfrm>
              <a:off x="3668110" y="3739457"/>
              <a:ext cx="3783955" cy="874583"/>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180" name="Freeform 1179"/>
            <p:cNvSpPr/>
            <p:nvPr/>
          </p:nvSpPr>
          <p:spPr>
            <a:xfrm>
              <a:off x="3678389" y="2448910"/>
              <a:ext cx="3783955" cy="132254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69" name="Group 1180"/>
            <p:cNvGrpSpPr/>
            <p:nvPr/>
          </p:nvGrpSpPr>
          <p:grpSpPr bwMode="auto">
            <a:xfrm>
              <a:off x="3941378" y="2603243"/>
              <a:ext cx="3202061" cy="1066110"/>
              <a:chOff x="7939341" y="3037317"/>
              <a:chExt cx="897649" cy="353919"/>
            </a:xfrm>
          </p:grpSpPr>
          <p:sp>
            <p:nvSpPr>
              <p:cNvPr id="1182" name="Freeform 1181"/>
              <p:cNvSpPr/>
              <p:nvPr/>
            </p:nvSpPr>
            <p:spPr>
              <a:xfrm>
                <a:off x="7966505" y="3035653"/>
                <a:ext cx="847466" cy="198280"/>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83" name="Freeform 1182"/>
              <p:cNvSpPr/>
              <p:nvPr/>
            </p:nvSpPr>
            <p:spPr>
              <a:xfrm>
                <a:off x="8519952" y="3205607"/>
                <a:ext cx="317079" cy="16995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84" name="Freeform 1183"/>
              <p:cNvSpPr/>
              <p:nvPr/>
            </p:nvSpPr>
            <p:spPr>
              <a:xfrm>
                <a:off x="7940561" y="3205607"/>
                <a:ext cx="311314" cy="16995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85" name="Freeform 1184"/>
              <p:cNvSpPr/>
              <p:nvPr/>
            </p:nvSpPr>
            <p:spPr>
              <a:xfrm>
                <a:off x="8047216" y="3120630"/>
                <a:ext cx="677396" cy="26909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15" name="Group 1185"/>
          <p:cNvGrpSpPr/>
          <p:nvPr/>
        </p:nvGrpSpPr>
        <p:grpSpPr bwMode="auto">
          <a:xfrm>
            <a:off x="4605338" y="4464397"/>
            <a:ext cx="585787" cy="322263"/>
            <a:chOff x="3668110" y="2448910"/>
            <a:chExt cx="3794234" cy="2165130"/>
          </a:xfrm>
        </p:grpSpPr>
        <p:sp>
          <p:nvSpPr>
            <p:cNvPr id="1187" name="Rectangle 1186"/>
            <p:cNvSpPr/>
            <p:nvPr/>
          </p:nvSpPr>
          <p:spPr>
            <a:xfrm>
              <a:off x="3668110" y="3739457"/>
              <a:ext cx="3783955" cy="874583"/>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188" name="Freeform 1187"/>
            <p:cNvSpPr/>
            <p:nvPr/>
          </p:nvSpPr>
          <p:spPr>
            <a:xfrm>
              <a:off x="3678389" y="2448910"/>
              <a:ext cx="3783955" cy="132254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62" name="Group 1188"/>
            <p:cNvGrpSpPr/>
            <p:nvPr/>
          </p:nvGrpSpPr>
          <p:grpSpPr bwMode="auto">
            <a:xfrm>
              <a:off x="3941378" y="2603243"/>
              <a:ext cx="3202061" cy="1066110"/>
              <a:chOff x="7939341" y="3037317"/>
              <a:chExt cx="897649" cy="353919"/>
            </a:xfrm>
          </p:grpSpPr>
          <p:sp>
            <p:nvSpPr>
              <p:cNvPr id="1190" name="Freeform 1189"/>
              <p:cNvSpPr/>
              <p:nvPr/>
            </p:nvSpPr>
            <p:spPr>
              <a:xfrm>
                <a:off x="7966505" y="3035653"/>
                <a:ext cx="847466" cy="198280"/>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91" name="Freeform 1190"/>
              <p:cNvSpPr/>
              <p:nvPr/>
            </p:nvSpPr>
            <p:spPr>
              <a:xfrm>
                <a:off x="8519952" y="3205607"/>
                <a:ext cx="317079" cy="16995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92" name="Freeform 1191"/>
              <p:cNvSpPr/>
              <p:nvPr/>
            </p:nvSpPr>
            <p:spPr>
              <a:xfrm>
                <a:off x="7940561" y="3205607"/>
                <a:ext cx="311314" cy="16995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93" name="Freeform 1192"/>
              <p:cNvSpPr/>
              <p:nvPr/>
            </p:nvSpPr>
            <p:spPr>
              <a:xfrm>
                <a:off x="8047216" y="3120630"/>
                <a:ext cx="677396" cy="26909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16" name="Group 1193"/>
          <p:cNvGrpSpPr/>
          <p:nvPr/>
        </p:nvGrpSpPr>
        <p:grpSpPr bwMode="auto">
          <a:xfrm>
            <a:off x="6737350" y="4469160"/>
            <a:ext cx="585788" cy="320675"/>
            <a:chOff x="3668110" y="2448910"/>
            <a:chExt cx="3794234" cy="2165130"/>
          </a:xfrm>
        </p:grpSpPr>
        <p:sp>
          <p:nvSpPr>
            <p:cNvPr id="1195" name="Rectangle 1194"/>
            <p:cNvSpPr/>
            <p:nvPr/>
          </p:nvSpPr>
          <p:spPr>
            <a:xfrm>
              <a:off x="3668110" y="3745841"/>
              <a:ext cx="3783948" cy="868199"/>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196" name="Freeform 1195"/>
            <p:cNvSpPr/>
            <p:nvPr/>
          </p:nvSpPr>
          <p:spPr>
            <a:xfrm>
              <a:off x="3678396" y="2448910"/>
              <a:ext cx="3783948" cy="132909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55" name="Group 1196"/>
            <p:cNvGrpSpPr/>
            <p:nvPr/>
          </p:nvGrpSpPr>
          <p:grpSpPr bwMode="auto">
            <a:xfrm>
              <a:off x="3941378" y="2603243"/>
              <a:ext cx="3202061" cy="1066110"/>
              <a:chOff x="7939341" y="3037317"/>
              <a:chExt cx="897649" cy="353919"/>
            </a:xfrm>
          </p:grpSpPr>
          <p:sp>
            <p:nvSpPr>
              <p:cNvPr id="1198" name="Freeform 1197"/>
              <p:cNvSpPr/>
              <p:nvPr/>
            </p:nvSpPr>
            <p:spPr>
              <a:xfrm>
                <a:off x="7966505" y="3035898"/>
                <a:ext cx="847465" cy="199262"/>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199" name="Freeform 1198"/>
              <p:cNvSpPr/>
              <p:nvPr/>
            </p:nvSpPr>
            <p:spPr>
              <a:xfrm>
                <a:off x="8519951" y="3206694"/>
                <a:ext cx="317079" cy="170796"/>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00" name="Freeform 1199"/>
              <p:cNvSpPr/>
              <p:nvPr/>
            </p:nvSpPr>
            <p:spPr>
              <a:xfrm>
                <a:off x="7940563" y="3206694"/>
                <a:ext cx="311314" cy="170796"/>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01" name="Freeform 1200"/>
              <p:cNvSpPr/>
              <p:nvPr/>
            </p:nvSpPr>
            <p:spPr>
              <a:xfrm>
                <a:off x="8047216" y="3121296"/>
                <a:ext cx="677396" cy="270426"/>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17" name="Group 1201"/>
          <p:cNvGrpSpPr/>
          <p:nvPr/>
        </p:nvGrpSpPr>
        <p:grpSpPr bwMode="auto">
          <a:xfrm>
            <a:off x="8831263" y="4477097"/>
            <a:ext cx="585787" cy="322263"/>
            <a:chOff x="3668110" y="2448910"/>
            <a:chExt cx="3794234" cy="2165130"/>
          </a:xfrm>
        </p:grpSpPr>
        <p:sp>
          <p:nvSpPr>
            <p:cNvPr id="1203" name="Rectangle 1202"/>
            <p:cNvSpPr/>
            <p:nvPr/>
          </p:nvSpPr>
          <p:spPr>
            <a:xfrm>
              <a:off x="3668110" y="3739457"/>
              <a:ext cx="3783955" cy="874583"/>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204" name="Freeform 1203"/>
            <p:cNvSpPr/>
            <p:nvPr/>
          </p:nvSpPr>
          <p:spPr>
            <a:xfrm>
              <a:off x="3678389" y="2448910"/>
              <a:ext cx="3783955" cy="132254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48" name="Group 1204"/>
            <p:cNvGrpSpPr/>
            <p:nvPr/>
          </p:nvGrpSpPr>
          <p:grpSpPr bwMode="auto">
            <a:xfrm>
              <a:off x="3941378" y="2603243"/>
              <a:ext cx="3202061" cy="1066110"/>
              <a:chOff x="7939341" y="3037317"/>
              <a:chExt cx="897649" cy="353919"/>
            </a:xfrm>
          </p:grpSpPr>
          <p:sp>
            <p:nvSpPr>
              <p:cNvPr id="1206" name="Freeform 1205"/>
              <p:cNvSpPr/>
              <p:nvPr/>
            </p:nvSpPr>
            <p:spPr>
              <a:xfrm>
                <a:off x="7966505" y="3035653"/>
                <a:ext cx="847466" cy="198280"/>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07" name="Freeform 1206"/>
              <p:cNvSpPr/>
              <p:nvPr/>
            </p:nvSpPr>
            <p:spPr>
              <a:xfrm>
                <a:off x="8519952" y="3205607"/>
                <a:ext cx="317079" cy="16995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08" name="Freeform 1207"/>
              <p:cNvSpPr/>
              <p:nvPr/>
            </p:nvSpPr>
            <p:spPr>
              <a:xfrm>
                <a:off x="7940561" y="3205607"/>
                <a:ext cx="311314" cy="16995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09" name="Freeform 1208"/>
              <p:cNvSpPr/>
              <p:nvPr/>
            </p:nvSpPr>
            <p:spPr>
              <a:xfrm>
                <a:off x="8047216" y="3120630"/>
                <a:ext cx="677396" cy="269094"/>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18" name="Group 1278"/>
          <p:cNvGrpSpPr/>
          <p:nvPr/>
        </p:nvGrpSpPr>
        <p:grpSpPr bwMode="auto">
          <a:xfrm>
            <a:off x="1808163" y="5175597"/>
            <a:ext cx="415925" cy="242888"/>
            <a:chOff x="3668110" y="2448910"/>
            <a:chExt cx="3794234" cy="2165130"/>
          </a:xfrm>
        </p:grpSpPr>
        <p:sp>
          <p:nvSpPr>
            <p:cNvPr id="1280" name="Rectangle 1279"/>
            <p:cNvSpPr/>
            <p:nvPr/>
          </p:nvSpPr>
          <p:spPr>
            <a:xfrm>
              <a:off x="3668110" y="3736669"/>
              <a:ext cx="3779748" cy="87737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281" name="Freeform 1280"/>
            <p:cNvSpPr/>
            <p:nvPr/>
          </p:nvSpPr>
          <p:spPr>
            <a:xfrm>
              <a:off x="3682587" y="2448910"/>
              <a:ext cx="3779757" cy="1330208"/>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41" name="Group 1281"/>
            <p:cNvGrpSpPr/>
            <p:nvPr/>
          </p:nvGrpSpPr>
          <p:grpSpPr bwMode="auto">
            <a:xfrm>
              <a:off x="3941378" y="2603243"/>
              <a:ext cx="3202061" cy="1066110"/>
              <a:chOff x="7939341" y="3037317"/>
              <a:chExt cx="897649" cy="353919"/>
            </a:xfrm>
          </p:grpSpPr>
          <p:sp>
            <p:nvSpPr>
              <p:cNvPr id="1283" name="Freeform 1282"/>
              <p:cNvSpPr/>
              <p:nvPr/>
            </p:nvSpPr>
            <p:spPr>
              <a:xfrm>
                <a:off x="7964226" y="3037761"/>
                <a:ext cx="848490"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84" name="Freeform 1283"/>
              <p:cNvSpPr/>
              <p:nvPr/>
            </p:nvSpPr>
            <p:spPr>
              <a:xfrm>
                <a:off x="8520414" y="3206881"/>
                <a:ext cx="316661"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85" name="Freeform 1284"/>
              <p:cNvSpPr/>
              <p:nvPr/>
            </p:nvSpPr>
            <p:spPr>
              <a:xfrm>
                <a:off x="7939868" y="3206881"/>
                <a:ext cx="312602"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286" name="Freeform 1285"/>
              <p:cNvSpPr/>
              <p:nvPr/>
            </p:nvSpPr>
            <p:spPr>
              <a:xfrm>
                <a:off x="8049482" y="3122321"/>
                <a:ext cx="673919" cy="26777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19" name="Group 1294"/>
          <p:cNvGrpSpPr/>
          <p:nvPr/>
        </p:nvGrpSpPr>
        <p:grpSpPr bwMode="auto">
          <a:xfrm>
            <a:off x="2330450" y="5177185"/>
            <a:ext cx="415925" cy="242887"/>
            <a:chOff x="3668110" y="2448910"/>
            <a:chExt cx="3794234" cy="2165130"/>
          </a:xfrm>
        </p:grpSpPr>
        <p:sp>
          <p:nvSpPr>
            <p:cNvPr id="1296" name="Rectangle 1295"/>
            <p:cNvSpPr/>
            <p:nvPr/>
          </p:nvSpPr>
          <p:spPr>
            <a:xfrm>
              <a:off x="3668110" y="3736665"/>
              <a:ext cx="3779757" cy="87737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297" name="Freeform 1296"/>
            <p:cNvSpPr/>
            <p:nvPr/>
          </p:nvSpPr>
          <p:spPr>
            <a:xfrm>
              <a:off x="3682596" y="2448910"/>
              <a:ext cx="3779748" cy="13302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34" name="Group 1297"/>
            <p:cNvGrpSpPr/>
            <p:nvPr/>
          </p:nvGrpSpPr>
          <p:grpSpPr bwMode="auto">
            <a:xfrm>
              <a:off x="3941378" y="2603243"/>
              <a:ext cx="3202061" cy="1066110"/>
              <a:chOff x="7939341" y="3037317"/>
              <a:chExt cx="897649" cy="353919"/>
            </a:xfrm>
          </p:grpSpPr>
          <p:sp>
            <p:nvSpPr>
              <p:cNvPr id="1299" name="Freeform 1298"/>
              <p:cNvSpPr/>
              <p:nvPr/>
            </p:nvSpPr>
            <p:spPr>
              <a:xfrm>
                <a:off x="7964229" y="3037758"/>
                <a:ext cx="848487"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00" name="Freeform 1299"/>
              <p:cNvSpPr/>
              <p:nvPr/>
            </p:nvSpPr>
            <p:spPr>
              <a:xfrm>
                <a:off x="8520414" y="3206878"/>
                <a:ext cx="316661"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01" name="Freeform 1300"/>
              <p:cNvSpPr/>
              <p:nvPr/>
            </p:nvSpPr>
            <p:spPr>
              <a:xfrm>
                <a:off x="7939870" y="3206878"/>
                <a:ext cx="312600"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02" name="Freeform 1301"/>
              <p:cNvSpPr/>
              <p:nvPr/>
            </p:nvSpPr>
            <p:spPr>
              <a:xfrm>
                <a:off x="8049482" y="3122318"/>
                <a:ext cx="673919" cy="267776"/>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0" name="Group 1302"/>
          <p:cNvGrpSpPr/>
          <p:nvPr/>
        </p:nvGrpSpPr>
        <p:grpSpPr bwMode="auto">
          <a:xfrm>
            <a:off x="2857500" y="5177185"/>
            <a:ext cx="414338" cy="242887"/>
            <a:chOff x="3668110" y="2448910"/>
            <a:chExt cx="3794234" cy="2165130"/>
          </a:xfrm>
        </p:grpSpPr>
        <p:sp>
          <p:nvSpPr>
            <p:cNvPr id="1304" name="Rectangle 1303"/>
            <p:cNvSpPr/>
            <p:nvPr/>
          </p:nvSpPr>
          <p:spPr>
            <a:xfrm>
              <a:off x="3668110" y="3736665"/>
              <a:ext cx="3779692" cy="87737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05" name="Freeform 1304"/>
            <p:cNvSpPr/>
            <p:nvPr/>
          </p:nvSpPr>
          <p:spPr>
            <a:xfrm>
              <a:off x="3682652" y="2448910"/>
              <a:ext cx="3779692" cy="13302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27" name="Group 1305"/>
            <p:cNvGrpSpPr/>
            <p:nvPr/>
          </p:nvGrpSpPr>
          <p:grpSpPr bwMode="auto">
            <a:xfrm>
              <a:off x="3941378" y="2603243"/>
              <a:ext cx="3202061" cy="1066110"/>
              <a:chOff x="7939341" y="3037317"/>
              <a:chExt cx="897649" cy="353919"/>
            </a:xfrm>
          </p:grpSpPr>
          <p:sp>
            <p:nvSpPr>
              <p:cNvPr id="1307" name="Freeform 1306"/>
              <p:cNvSpPr/>
              <p:nvPr/>
            </p:nvSpPr>
            <p:spPr>
              <a:xfrm>
                <a:off x="7964619" y="3037758"/>
                <a:ext cx="847662"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08" name="Freeform 1307"/>
              <p:cNvSpPr/>
              <p:nvPr/>
            </p:nvSpPr>
            <p:spPr>
              <a:xfrm>
                <a:off x="8518860" y="3206878"/>
                <a:ext cx="317873"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09" name="Freeform 1308"/>
              <p:cNvSpPr/>
              <p:nvPr/>
            </p:nvSpPr>
            <p:spPr>
              <a:xfrm>
                <a:off x="7940168" y="3206878"/>
                <a:ext cx="309723"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10" name="Freeform 1309"/>
              <p:cNvSpPr/>
              <p:nvPr/>
            </p:nvSpPr>
            <p:spPr>
              <a:xfrm>
                <a:off x="8046125" y="3122318"/>
                <a:ext cx="676500" cy="267776"/>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1" name="Group 1310"/>
          <p:cNvGrpSpPr/>
          <p:nvPr/>
        </p:nvGrpSpPr>
        <p:grpSpPr bwMode="auto">
          <a:xfrm>
            <a:off x="3382963" y="5178772"/>
            <a:ext cx="415925" cy="242888"/>
            <a:chOff x="3668110" y="2448910"/>
            <a:chExt cx="3794234" cy="2165130"/>
          </a:xfrm>
        </p:grpSpPr>
        <p:sp>
          <p:nvSpPr>
            <p:cNvPr id="1312" name="Rectangle 1311"/>
            <p:cNvSpPr/>
            <p:nvPr/>
          </p:nvSpPr>
          <p:spPr>
            <a:xfrm>
              <a:off x="3668110" y="3736669"/>
              <a:ext cx="3779748" cy="87737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13" name="Freeform 1312"/>
            <p:cNvSpPr/>
            <p:nvPr/>
          </p:nvSpPr>
          <p:spPr>
            <a:xfrm>
              <a:off x="3682587" y="2448910"/>
              <a:ext cx="3779757" cy="1330208"/>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20" name="Group 1313"/>
            <p:cNvGrpSpPr/>
            <p:nvPr/>
          </p:nvGrpSpPr>
          <p:grpSpPr bwMode="auto">
            <a:xfrm>
              <a:off x="3941378" y="2603243"/>
              <a:ext cx="3202061" cy="1066110"/>
              <a:chOff x="7939341" y="3037317"/>
              <a:chExt cx="897649" cy="353919"/>
            </a:xfrm>
          </p:grpSpPr>
          <p:sp>
            <p:nvSpPr>
              <p:cNvPr id="1315" name="Freeform 1314"/>
              <p:cNvSpPr/>
              <p:nvPr/>
            </p:nvSpPr>
            <p:spPr>
              <a:xfrm>
                <a:off x="7964226" y="3037761"/>
                <a:ext cx="848490"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16" name="Freeform 1315"/>
              <p:cNvSpPr/>
              <p:nvPr/>
            </p:nvSpPr>
            <p:spPr>
              <a:xfrm>
                <a:off x="8520414" y="3206881"/>
                <a:ext cx="316661"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17" name="Freeform 1316"/>
              <p:cNvSpPr/>
              <p:nvPr/>
            </p:nvSpPr>
            <p:spPr>
              <a:xfrm>
                <a:off x="7939868" y="3206881"/>
                <a:ext cx="312602"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18" name="Freeform 1317"/>
              <p:cNvSpPr/>
              <p:nvPr/>
            </p:nvSpPr>
            <p:spPr>
              <a:xfrm>
                <a:off x="8049482" y="3122321"/>
                <a:ext cx="673919" cy="26777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2" name="Group 1318"/>
          <p:cNvGrpSpPr/>
          <p:nvPr/>
        </p:nvGrpSpPr>
        <p:grpSpPr bwMode="auto">
          <a:xfrm>
            <a:off x="3908425" y="5180360"/>
            <a:ext cx="415925" cy="241300"/>
            <a:chOff x="3668110" y="2448910"/>
            <a:chExt cx="3794234" cy="2165130"/>
          </a:xfrm>
        </p:grpSpPr>
        <p:sp>
          <p:nvSpPr>
            <p:cNvPr id="1320" name="Rectangle 1319"/>
            <p:cNvSpPr/>
            <p:nvPr/>
          </p:nvSpPr>
          <p:spPr>
            <a:xfrm>
              <a:off x="3668110" y="3745135"/>
              <a:ext cx="3779757" cy="86890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21" name="Freeform 1320"/>
            <p:cNvSpPr/>
            <p:nvPr/>
          </p:nvSpPr>
          <p:spPr>
            <a:xfrm>
              <a:off x="3682596" y="2448910"/>
              <a:ext cx="3779748" cy="13247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13" name="Group 1321"/>
            <p:cNvGrpSpPr/>
            <p:nvPr/>
          </p:nvGrpSpPr>
          <p:grpSpPr bwMode="auto">
            <a:xfrm>
              <a:off x="3941378" y="2603243"/>
              <a:ext cx="3202061" cy="1066110"/>
              <a:chOff x="7939341" y="3037317"/>
              <a:chExt cx="897649" cy="353919"/>
            </a:xfrm>
          </p:grpSpPr>
          <p:sp>
            <p:nvSpPr>
              <p:cNvPr id="1323" name="Freeform 1322"/>
              <p:cNvSpPr/>
              <p:nvPr/>
            </p:nvSpPr>
            <p:spPr>
              <a:xfrm>
                <a:off x="7964229" y="3038097"/>
                <a:ext cx="848487" cy="198606"/>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24" name="Freeform 1323"/>
              <p:cNvSpPr/>
              <p:nvPr/>
            </p:nvSpPr>
            <p:spPr>
              <a:xfrm>
                <a:off x="8520414" y="3208331"/>
                <a:ext cx="316661" cy="17023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25" name="Freeform 1324"/>
              <p:cNvSpPr/>
              <p:nvPr/>
            </p:nvSpPr>
            <p:spPr>
              <a:xfrm>
                <a:off x="7939870" y="3208331"/>
                <a:ext cx="312600" cy="17023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26" name="Freeform 1325"/>
              <p:cNvSpPr/>
              <p:nvPr/>
            </p:nvSpPr>
            <p:spPr>
              <a:xfrm>
                <a:off x="8049482" y="3123214"/>
                <a:ext cx="673919" cy="269538"/>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3" name="Group 1326"/>
          <p:cNvGrpSpPr/>
          <p:nvPr/>
        </p:nvGrpSpPr>
        <p:grpSpPr bwMode="auto">
          <a:xfrm>
            <a:off x="4433888" y="5180360"/>
            <a:ext cx="415925" cy="242887"/>
            <a:chOff x="3668110" y="2448910"/>
            <a:chExt cx="3794234" cy="2165130"/>
          </a:xfrm>
        </p:grpSpPr>
        <p:sp>
          <p:nvSpPr>
            <p:cNvPr id="1328" name="Rectangle 1327"/>
            <p:cNvSpPr/>
            <p:nvPr/>
          </p:nvSpPr>
          <p:spPr>
            <a:xfrm>
              <a:off x="3668110" y="3736665"/>
              <a:ext cx="3779748" cy="87737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29" name="Freeform 1328"/>
            <p:cNvSpPr/>
            <p:nvPr/>
          </p:nvSpPr>
          <p:spPr>
            <a:xfrm>
              <a:off x="3682587" y="2448910"/>
              <a:ext cx="3779757" cy="13302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406" name="Group 1329"/>
            <p:cNvGrpSpPr/>
            <p:nvPr/>
          </p:nvGrpSpPr>
          <p:grpSpPr bwMode="auto">
            <a:xfrm>
              <a:off x="3941378" y="2603243"/>
              <a:ext cx="3202061" cy="1066110"/>
              <a:chOff x="7939341" y="3037317"/>
              <a:chExt cx="897649" cy="353919"/>
            </a:xfrm>
          </p:grpSpPr>
          <p:sp>
            <p:nvSpPr>
              <p:cNvPr id="1331" name="Freeform 1330"/>
              <p:cNvSpPr/>
              <p:nvPr/>
            </p:nvSpPr>
            <p:spPr>
              <a:xfrm>
                <a:off x="7964226" y="3037758"/>
                <a:ext cx="848490"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32" name="Freeform 1331"/>
              <p:cNvSpPr/>
              <p:nvPr/>
            </p:nvSpPr>
            <p:spPr>
              <a:xfrm>
                <a:off x="8520414" y="3206878"/>
                <a:ext cx="316661"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33" name="Freeform 1332"/>
              <p:cNvSpPr/>
              <p:nvPr/>
            </p:nvSpPr>
            <p:spPr>
              <a:xfrm>
                <a:off x="7939868" y="3206878"/>
                <a:ext cx="312602"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34" name="Freeform 1333"/>
              <p:cNvSpPr/>
              <p:nvPr/>
            </p:nvSpPr>
            <p:spPr>
              <a:xfrm>
                <a:off x="8049482" y="3122318"/>
                <a:ext cx="673919" cy="267776"/>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4" name="Group 1334"/>
          <p:cNvGrpSpPr/>
          <p:nvPr/>
        </p:nvGrpSpPr>
        <p:grpSpPr bwMode="auto">
          <a:xfrm>
            <a:off x="4960938" y="5181947"/>
            <a:ext cx="415925" cy="242888"/>
            <a:chOff x="3668110" y="2448910"/>
            <a:chExt cx="3794234" cy="2165130"/>
          </a:xfrm>
        </p:grpSpPr>
        <p:sp>
          <p:nvSpPr>
            <p:cNvPr id="1336" name="Rectangle 1335"/>
            <p:cNvSpPr/>
            <p:nvPr/>
          </p:nvSpPr>
          <p:spPr>
            <a:xfrm>
              <a:off x="3668110" y="3736669"/>
              <a:ext cx="3779748" cy="87737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37" name="Freeform 1336"/>
            <p:cNvSpPr/>
            <p:nvPr/>
          </p:nvSpPr>
          <p:spPr>
            <a:xfrm>
              <a:off x="3682587" y="2448910"/>
              <a:ext cx="3779757" cy="1330208"/>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99" name="Group 1337"/>
            <p:cNvGrpSpPr/>
            <p:nvPr/>
          </p:nvGrpSpPr>
          <p:grpSpPr bwMode="auto">
            <a:xfrm>
              <a:off x="3941378" y="2603243"/>
              <a:ext cx="3202061" cy="1066110"/>
              <a:chOff x="7939341" y="3037317"/>
              <a:chExt cx="897649" cy="353919"/>
            </a:xfrm>
          </p:grpSpPr>
          <p:sp>
            <p:nvSpPr>
              <p:cNvPr id="1339" name="Freeform 1338"/>
              <p:cNvSpPr/>
              <p:nvPr/>
            </p:nvSpPr>
            <p:spPr>
              <a:xfrm>
                <a:off x="7964226" y="3037761"/>
                <a:ext cx="848490"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40" name="Freeform 1339"/>
              <p:cNvSpPr/>
              <p:nvPr/>
            </p:nvSpPr>
            <p:spPr>
              <a:xfrm>
                <a:off x="8520414" y="3206881"/>
                <a:ext cx="316661"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41" name="Freeform 1340"/>
              <p:cNvSpPr/>
              <p:nvPr/>
            </p:nvSpPr>
            <p:spPr>
              <a:xfrm>
                <a:off x="7939868" y="3206881"/>
                <a:ext cx="312602"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42" name="Freeform 1341"/>
              <p:cNvSpPr/>
              <p:nvPr/>
            </p:nvSpPr>
            <p:spPr>
              <a:xfrm>
                <a:off x="8049482" y="3122321"/>
                <a:ext cx="673919" cy="26777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5" name="Group 1342"/>
          <p:cNvGrpSpPr/>
          <p:nvPr/>
        </p:nvGrpSpPr>
        <p:grpSpPr bwMode="auto">
          <a:xfrm>
            <a:off x="5486400" y="5183535"/>
            <a:ext cx="415925" cy="241300"/>
            <a:chOff x="3668110" y="2448910"/>
            <a:chExt cx="3794234" cy="2165130"/>
          </a:xfrm>
        </p:grpSpPr>
        <p:sp>
          <p:nvSpPr>
            <p:cNvPr id="1344" name="Rectangle 1343"/>
            <p:cNvSpPr/>
            <p:nvPr/>
          </p:nvSpPr>
          <p:spPr>
            <a:xfrm>
              <a:off x="3668110" y="3745135"/>
              <a:ext cx="3779757" cy="86890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45" name="Freeform 1344"/>
            <p:cNvSpPr/>
            <p:nvPr/>
          </p:nvSpPr>
          <p:spPr>
            <a:xfrm>
              <a:off x="3682596" y="2448910"/>
              <a:ext cx="3779748" cy="13247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92" name="Group 1345"/>
            <p:cNvGrpSpPr/>
            <p:nvPr/>
          </p:nvGrpSpPr>
          <p:grpSpPr bwMode="auto">
            <a:xfrm>
              <a:off x="3941378" y="2603243"/>
              <a:ext cx="3202061" cy="1066110"/>
              <a:chOff x="7939341" y="3037317"/>
              <a:chExt cx="897649" cy="353919"/>
            </a:xfrm>
          </p:grpSpPr>
          <p:sp>
            <p:nvSpPr>
              <p:cNvPr id="1347" name="Freeform 1346"/>
              <p:cNvSpPr/>
              <p:nvPr/>
            </p:nvSpPr>
            <p:spPr>
              <a:xfrm>
                <a:off x="7964229" y="3038097"/>
                <a:ext cx="848487" cy="198606"/>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48" name="Freeform 1347"/>
              <p:cNvSpPr/>
              <p:nvPr/>
            </p:nvSpPr>
            <p:spPr>
              <a:xfrm>
                <a:off x="8520414" y="3208331"/>
                <a:ext cx="316661" cy="17023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49" name="Freeform 1348"/>
              <p:cNvSpPr/>
              <p:nvPr/>
            </p:nvSpPr>
            <p:spPr>
              <a:xfrm>
                <a:off x="7939870" y="3208331"/>
                <a:ext cx="312600" cy="17023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50" name="Freeform 1349"/>
              <p:cNvSpPr/>
              <p:nvPr/>
            </p:nvSpPr>
            <p:spPr>
              <a:xfrm>
                <a:off x="8049482" y="3123214"/>
                <a:ext cx="673919" cy="269538"/>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6" name="Group 1350"/>
          <p:cNvGrpSpPr/>
          <p:nvPr/>
        </p:nvGrpSpPr>
        <p:grpSpPr bwMode="auto">
          <a:xfrm>
            <a:off x="6011863" y="5183535"/>
            <a:ext cx="415925" cy="242887"/>
            <a:chOff x="3668110" y="2448910"/>
            <a:chExt cx="3794234" cy="2165130"/>
          </a:xfrm>
        </p:grpSpPr>
        <p:sp>
          <p:nvSpPr>
            <p:cNvPr id="1352" name="Rectangle 1351"/>
            <p:cNvSpPr/>
            <p:nvPr/>
          </p:nvSpPr>
          <p:spPr>
            <a:xfrm>
              <a:off x="3668110" y="3736665"/>
              <a:ext cx="3779748" cy="87737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53" name="Freeform 1352"/>
            <p:cNvSpPr/>
            <p:nvPr/>
          </p:nvSpPr>
          <p:spPr>
            <a:xfrm>
              <a:off x="3682587" y="2448910"/>
              <a:ext cx="3779757" cy="13302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85" name="Group 1353"/>
            <p:cNvGrpSpPr/>
            <p:nvPr/>
          </p:nvGrpSpPr>
          <p:grpSpPr bwMode="auto">
            <a:xfrm>
              <a:off x="3941378" y="2603243"/>
              <a:ext cx="3202061" cy="1066110"/>
              <a:chOff x="7939341" y="3037317"/>
              <a:chExt cx="897649" cy="353919"/>
            </a:xfrm>
          </p:grpSpPr>
          <p:sp>
            <p:nvSpPr>
              <p:cNvPr id="1355" name="Freeform 1354"/>
              <p:cNvSpPr/>
              <p:nvPr/>
            </p:nvSpPr>
            <p:spPr>
              <a:xfrm>
                <a:off x="7964226" y="3037758"/>
                <a:ext cx="848490"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56" name="Freeform 1355"/>
              <p:cNvSpPr/>
              <p:nvPr/>
            </p:nvSpPr>
            <p:spPr>
              <a:xfrm>
                <a:off x="8520414" y="3206878"/>
                <a:ext cx="316661"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57" name="Freeform 1356"/>
              <p:cNvSpPr/>
              <p:nvPr/>
            </p:nvSpPr>
            <p:spPr>
              <a:xfrm>
                <a:off x="7939868" y="3206878"/>
                <a:ext cx="312602"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58" name="Freeform 1357"/>
              <p:cNvSpPr/>
              <p:nvPr/>
            </p:nvSpPr>
            <p:spPr>
              <a:xfrm>
                <a:off x="8049482" y="3122318"/>
                <a:ext cx="673919" cy="267776"/>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7" name="Group 1358"/>
          <p:cNvGrpSpPr/>
          <p:nvPr/>
        </p:nvGrpSpPr>
        <p:grpSpPr bwMode="auto">
          <a:xfrm>
            <a:off x="6538913" y="5181947"/>
            <a:ext cx="415925" cy="241300"/>
            <a:chOff x="3668110" y="2448910"/>
            <a:chExt cx="3794234" cy="2165130"/>
          </a:xfrm>
        </p:grpSpPr>
        <p:sp>
          <p:nvSpPr>
            <p:cNvPr id="1360" name="Rectangle 1359"/>
            <p:cNvSpPr/>
            <p:nvPr/>
          </p:nvSpPr>
          <p:spPr>
            <a:xfrm>
              <a:off x="3668110" y="3745144"/>
              <a:ext cx="3779748" cy="868896"/>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61" name="Freeform 1360"/>
            <p:cNvSpPr/>
            <p:nvPr/>
          </p:nvSpPr>
          <p:spPr>
            <a:xfrm>
              <a:off x="3682587" y="2448910"/>
              <a:ext cx="3779757" cy="1324722"/>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78" name="Group 1361"/>
            <p:cNvGrpSpPr/>
            <p:nvPr/>
          </p:nvGrpSpPr>
          <p:grpSpPr bwMode="auto">
            <a:xfrm>
              <a:off x="3941378" y="2603243"/>
              <a:ext cx="3202061" cy="1066110"/>
              <a:chOff x="7939341" y="3037317"/>
              <a:chExt cx="897649" cy="353919"/>
            </a:xfrm>
          </p:grpSpPr>
          <p:sp>
            <p:nvSpPr>
              <p:cNvPr id="1363" name="Freeform 1362"/>
              <p:cNvSpPr/>
              <p:nvPr/>
            </p:nvSpPr>
            <p:spPr>
              <a:xfrm>
                <a:off x="7964226" y="3038100"/>
                <a:ext cx="848490" cy="198606"/>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64" name="Freeform 1363"/>
              <p:cNvSpPr/>
              <p:nvPr/>
            </p:nvSpPr>
            <p:spPr>
              <a:xfrm>
                <a:off x="8520414" y="3208334"/>
                <a:ext cx="316661" cy="17023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65" name="Freeform 1364"/>
              <p:cNvSpPr/>
              <p:nvPr/>
            </p:nvSpPr>
            <p:spPr>
              <a:xfrm>
                <a:off x="7939868" y="3208334"/>
                <a:ext cx="312602" cy="17023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66" name="Freeform 1365"/>
              <p:cNvSpPr/>
              <p:nvPr/>
            </p:nvSpPr>
            <p:spPr>
              <a:xfrm>
                <a:off x="8049482" y="3123217"/>
                <a:ext cx="673919" cy="269535"/>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8" name="Group 1366"/>
          <p:cNvGrpSpPr/>
          <p:nvPr/>
        </p:nvGrpSpPr>
        <p:grpSpPr bwMode="auto">
          <a:xfrm>
            <a:off x="7064375" y="5178772"/>
            <a:ext cx="415925" cy="242888"/>
            <a:chOff x="3668110" y="2448910"/>
            <a:chExt cx="3794234" cy="2165130"/>
          </a:xfrm>
        </p:grpSpPr>
        <p:sp>
          <p:nvSpPr>
            <p:cNvPr id="1368" name="Rectangle 1367"/>
            <p:cNvSpPr/>
            <p:nvPr/>
          </p:nvSpPr>
          <p:spPr>
            <a:xfrm>
              <a:off x="3668110" y="3736669"/>
              <a:ext cx="3779757" cy="87737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69" name="Freeform 1368"/>
            <p:cNvSpPr/>
            <p:nvPr/>
          </p:nvSpPr>
          <p:spPr>
            <a:xfrm>
              <a:off x="3682596" y="2448910"/>
              <a:ext cx="3779748" cy="1330208"/>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71" name="Group 1369"/>
            <p:cNvGrpSpPr/>
            <p:nvPr/>
          </p:nvGrpSpPr>
          <p:grpSpPr bwMode="auto">
            <a:xfrm>
              <a:off x="3941378" y="2603243"/>
              <a:ext cx="3202061" cy="1066110"/>
              <a:chOff x="7939341" y="3037317"/>
              <a:chExt cx="897649" cy="353919"/>
            </a:xfrm>
          </p:grpSpPr>
          <p:sp>
            <p:nvSpPr>
              <p:cNvPr id="1371" name="Freeform 1370"/>
              <p:cNvSpPr/>
              <p:nvPr/>
            </p:nvSpPr>
            <p:spPr>
              <a:xfrm>
                <a:off x="7964229" y="3037761"/>
                <a:ext cx="848487"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72" name="Freeform 1371"/>
              <p:cNvSpPr/>
              <p:nvPr/>
            </p:nvSpPr>
            <p:spPr>
              <a:xfrm>
                <a:off x="8520414" y="3206881"/>
                <a:ext cx="316661"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73" name="Freeform 1372"/>
              <p:cNvSpPr/>
              <p:nvPr/>
            </p:nvSpPr>
            <p:spPr>
              <a:xfrm>
                <a:off x="7939870" y="3206881"/>
                <a:ext cx="312600"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74" name="Freeform 1373"/>
              <p:cNvSpPr/>
              <p:nvPr/>
            </p:nvSpPr>
            <p:spPr>
              <a:xfrm>
                <a:off x="8049482" y="3122321"/>
                <a:ext cx="673919" cy="26777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29" name="Group 1374"/>
          <p:cNvGrpSpPr/>
          <p:nvPr/>
        </p:nvGrpSpPr>
        <p:grpSpPr bwMode="auto">
          <a:xfrm>
            <a:off x="7589838" y="5177185"/>
            <a:ext cx="415925" cy="241300"/>
            <a:chOff x="3668110" y="2448910"/>
            <a:chExt cx="3794234" cy="2165130"/>
          </a:xfrm>
        </p:grpSpPr>
        <p:sp>
          <p:nvSpPr>
            <p:cNvPr id="1376" name="Rectangle 1375"/>
            <p:cNvSpPr/>
            <p:nvPr/>
          </p:nvSpPr>
          <p:spPr>
            <a:xfrm>
              <a:off x="3668110" y="3745135"/>
              <a:ext cx="3779748" cy="86890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77" name="Freeform 1376"/>
            <p:cNvSpPr/>
            <p:nvPr/>
          </p:nvSpPr>
          <p:spPr>
            <a:xfrm>
              <a:off x="3682587" y="2448910"/>
              <a:ext cx="3779757" cy="13247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64" name="Group 1377"/>
            <p:cNvGrpSpPr/>
            <p:nvPr/>
          </p:nvGrpSpPr>
          <p:grpSpPr bwMode="auto">
            <a:xfrm>
              <a:off x="3941378" y="2603243"/>
              <a:ext cx="3202061" cy="1066110"/>
              <a:chOff x="7939341" y="3037317"/>
              <a:chExt cx="897649" cy="353919"/>
            </a:xfrm>
          </p:grpSpPr>
          <p:sp>
            <p:nvSpPr>
              <p:cNvPr id="1379" name="Freeform 1378"/>
              <p:cNvSpPr/>
              <p:nvPr/>
            </p:nvSpPr>
            <p:spPr>
              <a:xfrm>
                <a:off x="7964226" y="3038097"/>
                <a:ext cx="848490" cy="198606"/>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80" name="Freeform 1379"/>
              <p:cNvSpPr/>
              <p:nvPr/>
            </p:nvSpPr>
            <p:spPr>
              <a:xfrm>
                <a:off x="8520414" y="3208331"/>
                <a:ext cx="316661" cy="17023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81" name="Freeform 1380"/>
              <p:cNvSpPr/>
              <p:nvPr/>
            </p:nvSpPr>
            <p:spPr>
              <a:xfrm>
                <a:off x="7939868" y="3208331"/>
                <a:ext cx="312602" cy="17023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82" name="Freeform 1381"/>
              <p:cNvSpPr/>
              <p:nvPr/>
            </p:nvSpPr>
            <p:spPr>
              <a:xfrm>
                <a:off x="8049482" y="3123214"/>
                <a:ext cx="673919" cy="269538"/>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30" name="Group 1382"/>
          <p:cNvGrpSpPr/>
          <p:nvPr/>
        </p:nvGrpSpPr>
        <p:grpSpPr bwMode="auto">
          <a:xfrm>
            <a:off x="8116888" y="5174010"/>
            <a:ext cx="414337" cy="242887"/>
            <a:chOff x="3668110" y="2448910"/>
            <a:chExt cx="3794234" cy="2165130"/>
          </a:xfrm>
        </p:grpSpPr>
        <p:sp>
          <p:nvSpPr>
            <p:cNvPr id="1384" name="Rectangle 1383"/>
            <p:cNvSpPr/>
            <p:nvPr/>
          </p:nvSpPr>
          <p:spPr>
            <a:xfrm>
              <a:off x="3668110" y="3736665"/>
              <a:ext cx="3779701" cy="87737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85" name="Freeform 1384"/>
            <p:cNvSpPr/>
            <p:nvPr/>
          </p:nvSpPr>
          <p:spPr>
            <a:xfrm>
              <a:off x="3682643" y="2448910"/>
              <a:ext cx="3779701" cy="13302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57" name="Group 1385"/>
            <p:cNvGrpSpPr/>
            <p:nvPr/>
          </p:nvGrpSpPr>
          <p:grpSpPr bwMode="auto">
            <a:xfrm>
              <a:off x="3941378" y="2603243"/>
              <a:ext cx="3202061" cy="1066110"/>
              <a:chOff x="7939341" y="3037317"/>
              <a:chExt cx="897649" cy="353919"/>
            </a:xfrm>
          </p:grpSpPr>
          <p:sp>
            <p:nvSpPr>
              <p:cNvPr id="1387" name="Freeform 1386"/>
              <p:cNvSpPr/>
              <p:nvPr/>
            </p:nvSpPr>
            <p:spPr>
              <a:xfrm>
                <a:off x="7964617" y="3037758"/>
                <a:ext cx="847665"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88" name="Freeform 1387"/>
              <p:cNvSpPr/>
              <p:nvPr/>
            </p:nvSpPr>
            <p:spPr>
              <a:xfrm>
                <a:off x="8518859" y="3206878"/>
                <a:ext cx="317874"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89" name="Freeform 1388"/>
              <p:cNvSpPr/>
              <p:nvPr/>
            </p:nvSpPr>
            <p:spPr>
              <a:xfrm>
                <a:off x="7940165" y="3206878"/>
                <a:ext cx="309724"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90" name="Freeform 1389"/>
              <p:cNvSpPr/>
              <p:nvPr/>
            </p:nvSpPr>
            <p:spPr>
              <a:xfrm>
                <a:off x="8046123" y="3122318"/>
                <a:ext cx="676501" cy="267776"/>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31" name="Group 1390"/>
          <p:cNvGrpSpPr/>
          <p:nvPr/>
        </p:nvGrpSpPr>
        <p:grpSpPr bwMode="auto">
          <a:xfrm>
            <a:off x="8642350" y="5172422"/>
            <a:ext cx="415925" cy="241300"/>
            <a:chOff x="3668110" y="2448910"/>
            <a:chExt cx="3794234" cy="2165130"/>
          </a:xfrm>
        </p:grpSpPr>
        <p:sp>
          <p:nvSpPr>
            <p:cNvPr id="1392" name="Rectangle 1391"/>
            <p:cNvSpPr/>
            <p:nvPr/>
          </p:nvSpPr>
          <p:spPr>
            <a:xfrm>
              <a:off x="3668110" y="3745144"/>
              <a:ext cx="3779757" cy="868896"/>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393" name="Freeform 1392"/>
            <p:cNvSpPr/>
            <p:nvPr/>
          </p:nvSpPr>
          <p:spPr>
            <a:xfrm>
              <a:off x="3682596" y="2448910"/>
              <a:ext cx="3779748" cy="1324722"/>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50" name="Group 1393"/>
            <p:cNvGrpSpPr/>
            <p:nvPr/>
          </p:nvGrpSpPr>
          <p:grpSpPr bwMode="auto">
            <a:xfrm>
              <a:off x="3941378" y="2603243"/>
              <a:ext cx="3202061" cy="1066110"/>
              <a:chOff x="7939341" y="3037317"/>
              <a:chExt cx="897649" cy="353919"/>
            </a:xfrm>
          </p:grpSpPr>
          <p:sp>
            <p:nvSpPr>
              <p:cNvPr id="1395" name="Freeform 1394"/>
              <p:cNvSpPr/>
              <p:nvPr/>
            </p:nvSpPr>
            <p:spPr>
              <a:xfrm>
                <a:off x="7964229" y="3038100"/>
                <a:ext cx="848487" cy="198606"/>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96" name="Freeform 1395"/>
              <p:cNvSpPr/>
              <p:nvPr/>
            </p:nvSpPr>
            <p:spPr>
              <a:xfrm>
                <a:off x="8520414" y="3208334"/>
                <a:ext cx="316661" cy="170234"/>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97" name="Freeform 1396"/>
              <p:cNvSpPr/>
              <p:nvPr/>
            </p:nvSpPr>
            <p:spPr>
              <a:xfrm>
                <a:off x="7939870" y="3208334"/>
                <a:ext cx="312600" cy="170234"/>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398" name="Freeform 1397"/>
              <p:cNvSpPr/>
              <p:nvPr/>
            </p:nvSpPr>
            <p:spPr>
              <a:xfrm>
                <a:off x="8049482" y="3123217"/>
                <a:ext cx="673919" cy="269535"/>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32" name="Group 1398"/>
          <p:cNvGrpSpPr/>
          <p:nvPr/>
        </p:nvGrpSpPr>
        <p:grpSpPr bwMode="auto">
          <a:xfrm>
            <a:off x="9167813" y="5169247"/>
            <a:ext cx="415925" cy="242888"/>
            <a:chOff x="3668110" y="2448910"/>
            <a:chExt cx="3794234" cy="2165130"/>
          </a:xfrm>
        </p:grpSpPr>
        <p:sp>
          <p:nvSpPr>
            <p:cNvPr id="1400" name="Rectangle 1399"/>
            <p:cNvSpPr/>
            <p:nvPr/>
          </p:nvSpPr>
          <p:spPr>
            <a:xfrm>
              <a:off x="3668110" y="3736669"/>
              <a:ext cx="3779748" cy="87737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401" name="Freeform 1400"/>
            <p:cNvSpPr/>
            <p:nvPr/>
          </p:nvSpPr>
          <p:spPr>
            <a:xfrm>
              <a:off x="3682587" y="2448910"/>
              <a:ext cx="3779757" cy="1330208"/>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43" name="Group 1401"/>
            <p:cNvGrpSpPr/>
            <p:nvPr/>
          </p:nvGrpSpPr>
          <p:grpSpPr bwMode="auto">
            <a:xfrm>
              <a:off x="3941378" y="2603243"/>
              <a:ext cx="3202061" cy="1066110"/>
              <a:chOff x="7939341" y="3037317"/>
              <a:chExt cx="897649" cy="353919"/>
            </a:xfrm>
          </p:grpSpPr>
          <p:sp>
            <p:nvSpPr>
              <p:cNvPr id="1403" name="Freeform 1402"/>
              <p:cNvSpPr/>
              <p:nvPr/>
            </p:nvSpPr>
            <p:spPr>
              <a:xfrm>
                <a:off x="7964226" y="3037761"/>
                <a:ext cx="848490"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404" name="Freeform 1403"/>
              <p:cNvSpPr/>
              <p:nvPr/>
            </p:nvSpPr>
            <p:spPr>
              <a:xfrm>
                <a:off x="8520414" y="3206881"/>
                <a:ext cx="316661"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405" name="Freeform 1404"/>
              <p:cNvSpPr/>
              <p:nvPr/>
            </p:nvSpPr>
            <p:spPr>
              <a:xfrm>
                <a:off x="7939868" y="3206881"/>
                <a:ext cx="312602"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406" name="Freeform 1405"/>
              <p:cNvSpPr/>
              <p:nvPr/>
            </p:nvSpPr>
            <p:spPr>
              <a:xfrm>
                <a:off x="8049482" y="3122321"/>
                <a:ext cx="673919" cy="26777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grpSp>
        <p:nvGrpSpPr>
          <p:cNvPr id="98333" name="Group 1406"/>
          <p:cNvGrpSpPr/>
          <p:nvPr/>
        </p:nvGrpSpPr>
        <p:grpSpPr bwMode="auto">
          <a:xfrm>
            <a:off x="9693275" y="5170835"/>
            <a:ext cx="415925" cy="242887"/>
            <a:chOff x="3668110" y="2448910"/>
            <a:chExt cx="3794234" cy="2165130"/>
          </a:xfrm>
        </p:grpSpPr>
        <p:sp>
          <p:nvSpPr>
            <p:cNvPr id="1408" name="Rectangle 1407"/>
            <p:cNvSpPr/>
            <p:nvPr/>
          </p:nvSpPr>
          <p:spPr>
            <a:xfrm>
              <a:off x="3668110" y="3736665"/>
              <a:ext cx="3779757" cy="877375"/>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4725" eaLnBrk="1" hangingPunct="1"/>
              <a:endParaRPr lang="en-US" sz="1900">
                <a:solidFill>
                  <a:srgbClr val="FFFFFF"/>
                </a:solidFill>
              </a:endParaRPr>
            </a:p>
          </p:txBody>
        </p:sp>
        <p:sp>
          <p:nvSpPr>
            <p:cNvPr id="1409" name="Freeform 1408"/>
            <p:cNvSpPr/>
            <p:nvPr/>
          </p:nvSpPr>
          <p:spPr>
            <a:xfrm>
              <a:off x="3682596" y="2448910"/>
              <a:ext cx="3779748" cy="133021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nvGrpSpPr>
            <p:cNvPr id="98336" name="Group 1409"/>
            <p:cNvGrpSpPr/>
            <p:nvPr/>
          </p:nvGrpSpPr>
          <p:grpSpPr bwMode="auto">
            <a:xfrm>
              <a:off x="3941378" y="2603243"/>
              <a:ext cx="3202061" cy="1066110"/>
              <a:chOff x="7939341" y="3037317"/>
              <a:chExt cx="897649" cy="353919"/>
            </a:xfrm>
          </p:grpSpPr>
          <p:sp>
            <p:nvSpPr>
              <p:cNvPr id="1411" name="Freeform 1410"/>
              <p:cNvSpPr/>
              <p:nvPr/>
            </p:nvSpPr>
            <p:spPr>
              <a:xfrm>
                <a:off x="7964229" y="3037758"/>
                <a:ext cx="848487" cy="197307"/>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412" name="Freeform 1411"/>
              <p:cNvSpPr/>
              <p:nvPr/>
            </p:nvSpPr>
            <p:spPr>
              <a:xfrm>
                <a:off x="8520414" y="3206878"/>
                <a:ext cx="316661" cy="169120"/>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413" name="Freeform 1412"/>
              <p:cNvSpPr/>
              <p:nvPr/>
            </p:nvSpPr>
            <p:spPr>
              <a:xfrm>
                <a:off x="7939870" y="3206878"/>
                <a:ext cx="312600" cy="169120"/>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sp>
            <p:nvSpPr>
              <p:cNvPr id="1414" name="Freeform 1413"/>
              <p:cNvSpPr/>
              <p:nvPr/>
            </p:nvSpPr>
            <p:spPr>
              <a:xfrm>
                <a:off x="8049482" y="3122318"/>
                <a:ext cx="673919" cy="267776"/>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75360" eaLnBrk="1" fontAlgn="auto" hangingPunct="1">
                  <a:spcBef>
                    <a:spcPts val="0"/>
                  </a:spcBef>
                  <a:spcAft>
                    <a:spcPts val="0"/>
                  </a:spcAft>
                  <a:defRPr/>
                </a:pPr>
                <a:endParaRPr lang="en-US" sz="1920">
                  <a:solidFill>
                    <a:prstClr val="white"/>
                  </a:solidFill>
                </a:endParaRPr>
              </a:p>
            </p:txBody>
          </p:sp>
        </p:grpSp>
      </p:gr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744" y="340296"/>
            <a:ext cx="11215688" cy="954087"/>
          </a:xfrm>
        </p:spPr>
        <p:txBody>
          <a:bodyPr>
            <a:normAutofit/>
          </a:bodyPr>
          <a:lstStyle/>
          <a:p>
            <a:r>
              <a:rPr lang="en-US" sz="5200" dirty="0">
                <a:ea typeface="宋体" panose="02010600030101010101" pitchFamily="2" charset="-122"/>
              </a:rPr>
              <a:t>Example</a:t>
            </a:r>
            <a:endParaRPr lang="en-US" sz="5200" dirty="0">
              <a:ea typeface="宋体" panose="02010600030101010101" pitchFamily="2" charset="-122"/>
            </a:endParaRPr>
          </a:p>
        </p:txBody>
      </p:sp>
      <p:sp>
        <p:nvSpPr>
          <p:cNvPr id="96259" name="Slide Number Placeholder 4"/>
          <p:cNvSpPr>
            <a:spLocks noGrp="1" noChangeArrowheads="1"/>
          </p:cNvSpPr>
          <p:nvPr>
            <p:ph type="sldNum" sz="quarter" idx="10"/>
          </p:nvPr>
        </p:nvSpPr>
        <p:spPr>
          <a:xfrm>
            <a:off x="9220200" y="604530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lstStyle>
            <a:lvl1pPr>
              <a:defRPr sz="3000">
                <a:solidFill>
                  <a:srgbClr val="000000"/>
                </a:solidFill>
                <a:latin typeface="Helvetica" charset="0"/>
                <a:ea typeface="Helvetica" charset="0"/>
                <a:cs typeface="Helvetica" charset="0"/>
                <a:sym typeface="Helvetica" charset="0"/>
              </a:defRPr>
            </a:lvl1pPr>
            <a:lvl2pPr marL="457200">
              <a:defRPr sz="3000">
                <a:solidFill>
                  <a:srgbClr val="000000"/>
                </a:solidFill>
                <a:latin typeface="Helvetica" charset="0"/>
                <a:ea typeface="Helvetica" charset="0"/>
                <a:cs typeface="Helvetica" charset="0"/>
                <a:sym typeface="Helvetica" charset="0"/>
              </a:defRPr>
            </a:lvl2pPr>
            <a:lvl3pPr marL="914400">
              <a:defRPr sz="3000">
                <a:solidFill>
                  <a:srgbClr val="000000"/>
                </a:solidFill>
                <a:latin typeface="Helvetica" charset="0"/>
                <a:ea typeface="Helvetica" charset="0"/>
                <a:cs typeface="Helvetica" charset="0"/>
                <a:sym typeface="Helvetica" charset="0"/>
              </a:defRPr>
            </a:lvl3pPr>
            <a:lvl4pPr marL="1371600">
              <a:defRPr sz="3000">
                <a:solidFill>
                  <a:srgbClr val="000000"/>
                </a:solidFill>
                <a:latin typeface="Helvetica" charset="0"/>
                <a:ea typeface="Helvetica" charset="0"/>
                <a:cs typeface="Helvetica" charset="0"/>
                <a:sym typeface="Helvetica" charset="0"/>
              </a:defRPr>
            </a:lvl4pPr>
            <a:lvl5pPr marL="1828800">
              <a:defRPr sz="3000">
                <a:solidFill>
                  <a:srgbClr val="000000"/>
                </a:solidFill>
                <a:latin typeface="Helvetica" charset="0"/>
                <a:ea typeface="Helvetica" charset="0"/>
                <a:cs typeface="Helvetica" charset="0"/>
                <a:sym typeface="Helvetica" charset="0"/>
              </a:defRPr>
            </a:lvl5pPr>
            <a:lvl6pPr marL="22860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6pPr>
            <a:lvl7pPr marL="27432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7pPr>
            <a:lvl8pPr marL="32004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8pPr>
            <a:lvl9pPr marL="3657600" indent="-393700" eaLnBrk="0" fontAlgn="base" hangingPunct="0">
              <a:spcBef>
                <a:spcPts val="2000"/>
              </a:spcBef>
              <a:spcAft>
                <a:spcPct val="0"/>
              </a:spcAft>
              <a:buSzPct val="175000"/>
              <a:defRPr sz="3000">
                <a:solidFill>
                  <a:srgbClr val="000000"/>
                </a:solidFill>
                <a:latin typeface="Helvetica" charset="0"/>
                <a:ea typeface="Helvetica" charset="0"/>
                <a:cs typeface="Helvetica" charset="0"/>
                <a:sym typeface="Helvetica" charset="0"/>
              </a:defRPr>
            </a:lvl9pPr>
          </a:lstStyle>
          <a:p>
            <a:pPr algn="r" defTabSz="914400" hangingPunct="1"/>
            <a:r>
              <a:rPr lang="en-US" sz="1100">
                <a:solidFill>
                  <a:srgbClr val="7F7F7F"/>
                </a:solidFill>
                <a:sym typeface="Canela Text Regular" charset="0"/>
              </a:rPr>
              <a:t>Link Layer: 6-</a:t>
            </a:r>
            <a:fld id="{1655E3B8-3DD9-4BF4-B766-4BE09DD2FB6C}" type="slidenum">
              <a:rPr lang="en-US" sz="1100">
                <a:solidFill>
                  <a:srgbClr val="7F7F7F"/>
                </a:solidFill>
                <a:sym typeface="Canela Text Regular" charset="0"/>
              </a:rPr>
            </a:fld>
            <a:endParaRPr lang="en-US" sz="1100">
              <a:solidFill>
                <a:srgbClr val="7F7F7F"/>
              </a:solidFill>
              <a:sym typeface="Canela Text Regular" charset="0"/>
            </a:endParaRPr>
          </a:p>
        </p:txBody>
      </p:sp>
      <p:pic>
        <p:nvPicPr>
          <p:cNvPr id="9626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41675" y="2584550"/>
            <a:ext cx="9002713"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31863" y="2284512"/>
            <a:ext cx="7126287" cy="550863"/>
          </a:xfrm>
          <a:prstGeom prst="rect">
            <a:avLst/>
          </a:prstGeom>
          <a:noFill/>
        </p:spPr>
        <p:txBody>
          <a:bodyPr wrap="none">
            <a:spAutoFit/>
          </a:bodyPr>
          <a:lstStyle/>
          <a:p>
            <a:pPr>
              <a:defRPr/>
            </a:pPr>
            <a:r>
              <a:rPr lang="en-US" sz="2985" dirty="0"/>
              <a:t>Facebook F16 data center network topology:</a:t>
            </a:r>
            <a:endParaRPr lang="en-US" sz="2985" dirty="0"/>
          </a:p>
        </p:txBody>
      </p:sp>
      <p:sp>
        <p:nvSpPr>
          <p:cNvPr id="4" name="TextBox 3"/>
          <p:cNvSpPr txBox="1"/>
          <p:nvPr/>
        </p:nvSpPr>
        <p:spPr>
          <a:xfrm>
            <a:off x="2032000" y="7489925"/>
            <a:ext cx="7793038" cy="355600"/>
          </a:xfrm>
          <a:prstGeom prst="rect">
            <a:avLst/>
          </a:prstGeom>
          <a:noFill/>
        </p:spPr>
        <p:txBody>
          <a:bodyPr wrap="none">
            <a:spAutoFit/>
          </a:bodyPr>
          <a:lstStyle/>
          <a:p>
            <a:pPr>
              <a:defRPr/>
            </a:pPr>
            <a:r>
              <a:rPr lang="en-US" sz="1705" dirty="0"/>
              <a:t>https://engineering.fb.com/data-center-engineering/f16-minipack/    (posted 3/2019)</a:t>
            </a:r>
            <a:endParaRPr lang="en-US" sz="1705" dirty="0"/>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pPr eaLnBrk="1"/>
            <a:r>
              <a:rPr lang="zh-CN" altLang="en-US">
                <a:ea typeface="宋体" panose="02010600030101010101" pitchFamily="2" charset="-122"/>
              </a:rPr>
              <a:t>目录</a:t>
            </a:r>
            <a:endParaRPr lang="en-US" altLang="en-US"/>
          </a:p>
        </p:txBody>
      </p:sp>
      <p:sp>
        <p:nvSpPr>
          <p:cNvPr id="106499" name="Content Placeholder 2"/>
          <p:cNvSpPr>
            <a:spLocks noGrp="1"/>
          </p:cNvSpPr>
          <p:nvPr>
            <p:ph idx="1"/>
          </p:nvPr>
        </p:nvSpPr>
        <p:spPr>
          <a:xfrm>
            <a:off x="495300" y="1563688"/>
            <a:ext cx="12012613" cy="2076450"/>
          </a:xfrm>
        </p:spPr>
        <p:txBody>
          <a:bodyPr/>
          <a:lstStyle/>
          <a:p>
            <a:pPr algn="just">
              <a:lnSpc>
                <a:spcPct val="107000"/>
              </a:lnSpc>
              <a:spcAft>
                <a:spcPts val="800"/>
              </a:spcAft>
            </a:pPr>
            <a:r>
              <a:rPr lang="en-US" altLang="en-US" sz="2800" dirty="0">
                <a:solidFill>
                  <a:srgbClr val="C00000"/>
                </a:solidFill>
                <a:latin typeface="等线" panose="02010600030101010101" pitchFamily="2" charset="-122"/>
                <a:ea typeface="等线" panose="02010600030101010101" pitchFamily="2" charset="-122"/>
                <a:cs typeface="Arial" panose="020B0604020202020204" pitchFamily="34" charset="0"/>
              </a:rPr>
              <a:t>Network topology</a:t>
            </a:r>
            <a:endParaRPr lang="en-US" altLang="en-US" sz="4000" dirty="0">
              <a:solidFill>
                <a:srgbClr val="C00000"/>
              </a:solidFill>
              <a:ea typeface="等线" panose="02010600030101010101" pitchFamily="2" charset="-122"/>
              <a:cs typeface="Arial" panose="020B0604020202020204" pitchFamily="34" charset="0"/>
            </a:endParaRPr>
          </a:p>
        </p:txBody>
      </p:sp>
    </p:spTree>
  </p:cSld>
  <p:clrMapOvr>
    <a:masterClrMapping/>
  </p:clrMapOvr>
  <p:transition spd="slow" advTm="18131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Topology of usual networks
</a:t>
            </a:r>
            <a:endParaRPr lang="en-US" dirty="0"/>
          </a:p>
        </p:txBody>
      </p:sp>
      <p:sp>
        <p:nvSpPr>
          <p:cNvPr id="3" name="Content Placeholder 2"/>
          <p:cNvSpPr>
            <a:spLocks noGrp="1"/>
          </p:cNvSpPr>
          <p:nvPr>
            <p:ph idx="1"/>
          </p:nvPr>
        </p:nvSpPr>
        <p:spPr>
          <a:xfrm>
            <a:off x="495300" y="5823768"/>
            <a:ext cx="12012613" cy="3085480"/>
          </a:xfrm>
        </p:spPr>
        <p:txBody>
          <a:bodyPr/>
          <a:lstStyle/>
          <a:p>
            <a:r>
              <a:rPr lang="en-US" altLang="zh-CN" sz="2800" dirty="0"/>
              <a:t>Topology</a:t>
            </a:r>
            <a:endParaRPr lang="en-US" altLang="zh-CN" sz="2800" dirty="0"/>
          </a:p>
          <a:p>
            <a:pPr lvl="1"/>
            <a:r>
              <a:rPr lang="en-US" altLang="zh-CN" sz="2800" dirty="0"/>
              <a:t>describes how elements of a set relate spatially to each other (wiki)</a:t>
            </a:r>
            <a:endParaRPr lang="en-US" altLang="zh-CN" sz="2800" dirty="0"/>
          </a:p>
          <a:p>
            <a:r>
              <a:rPr lang="en-US" altLang="zh-CN" sz="2800" dirty="0"/>
              <a:t>Star: The simplest structure (* -- linked by a switch with an internal bus)</a:t>
            </a:r>
            <a:endParaRPr lang="en-US" altLang="zh-CN" sz="2800" dirty="0"/>
          </a:p>
          <a:p>
            <a:r>
              <a:rPr lang="en-US" altLang="zh-CN" sz="2800" dirty="0"/>
              <a:t>Tree: Direct contact between two leaves will be slow. For general needs, such as surfing Web, direct contact is rarely required, but it is not for HPC.</a:t>
            </a:r>
            <a:endParaRPr lang="en-US" sz="2800" dirty="0"/>
          </a:p>
        </p:txBody>
      </p:sp>
      <p:grpSp>
        <p:nvGrpSpPr>
          <p:cNvPr id="9" name="Group 3"/>
          <p:cNvGrpSpPr/>
          <p:nvPr/>
        </p:nvGrpSpPr>
        <p:grpSpPr bwMode="auto">
          <a:xfrm>
            <a:off x="1533848" y="1848134"/>
            <a:ext cx="3075964" cy="2357331"/>
            <a:chOff x="7523163" y="2606675"/>
            <a:chExt cx="5019675" cy="3390900"/>
          </a:xfrm>
        </p:grpSpPr>
        <p:pic>
          <p:nvPicPr>
            <p:cNvPr id="1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3163" y="2606675"/>
              <a:ext cx="5019675"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ube 10"/>
            <p:cNvSpPr/>
            <p:nvPr/>
          </p:nvSpPr>
          <p:spPr bwMode="auto">
            <a:xfrm>
              <a:off x="9266238" y="3873500"/>
              <a:ext cx="1800225" cy="1003300"/>
            </a:xfrm>
            <a:prstGeom prst="cub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50800" tIns="50800" rIns="50800" bIns="50800" anchor="ct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pPr algn="ctr" eaLnBrk="1">
                <a:lnSpc>
                  <a:spcPct val="90000"/>
                </a:lnSpc>
              </a:pPr>
              <a:r>
                <a:rPr lang="en-US" altLang="en-US" sz="2000" dirty="0"/>
                <a:t>Switch*</a:t>
              </a:r>
              <a:endParaRPr lang="en-US" altLang="en-US" sz="1400" dirty="0"/>
            </a:p>
          </p:txBody>
        </p:sp>
      </p:grpSp>
      <p:grpSp>
        <p:nvGrpSpPr>
          <p:cNvPr id="12" name="Group 11"/>
          <p:cNvGrpSpPr/>
          <p:nvPr/>
        </p:nvGrpSpPr>
        <p:grpSpPr>
          <a:xfrm>
            <a:off x="7150472" y="2038841"/>
            <a:ext cx="4723655" cy="2192294"/>
            <a:chOff x="1893888" y="2303463"/>
            <a:chExt cx="8691562" cy="4033837"/>
          </a:xfrm>
        </p:grpSpPr>
        <p:grpSp>
          <p:nvGrpSpPr>
            <p:cNvPr id="13" name="Group 3"/>
            <p:cNvGrpSpPr/>
            <p:nvPr/>
          </p:nvGrpSpPr>
          <p:grpSpPr bwMode="auto">
            <a:xfrm>
              <a:off x="1893888" y="4017963"/>
              <a:ext cx="3362325" cy="2271712"/>
              <a:chOff x="7523163" y="2606675"/>
              <a:chExt cx="5019675" cy="3390900"/>
            </a:xfrm>
          </p:grpSpPr>
          <p:pic>
            <p:nvPicPr>
              <p:cNvPr id="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3163" y="2606675"/>
                <a:ext cx="5019675"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ube 20"/>
              <p:cNvSpPr/>
              <p:nvPr/>
            </p:nvSpPr>
            <p:spPr bwMode="auto">
              <a:xfrm>
                <a:off x="9267488" y="3874411"/>
                <a:ext cx="1798835" cy="1002342"/>
              </a:xfrm>
              <a:prstGeom prst="cub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50800" tIns="50800" rIns="50800" bIns="50800" anchor="ct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pPr algn="ctr" eaLnBrk="1">
                  <a:lnSpc>
                    <a:spcPct val="90000"/>
                  </a:lnSpc>
                </a:pPr>
                <a:r>
                  <a:rPr lang="en-US" altLang="en-US" sz="1200" dirty="0"/>
                  <a:t>Switch</a:t>
                </a:r>
                <a:endParaRPr lang="en-US" altLang="en-US" sz="1000" dirty="0"/>
              </a:p>
            </p:txBody>
          </p:sp>
        </p:grpSp>
        <p:grpSp>
          <p:nvGrpSpPr>
            <p:cNvPr id="14" name="Group 12"/>
            <p:cNvGrpSpPr/>
            <p:nvPr/>
          </p:nvGrpSpPr>
          <p:grpSpPr bwMode="auto">
            <a:xfrm>
              <a:off x="7223125" y="4065588"/>
              <a:ext cx="3362325" cy="2271712"/>
              <a:chOff x="7222480" y="4066298"/>
              <a:chExt cx="3362606" cy="2271514"/>
            </a:xfrm>
          </p:grpSpPr>
          <p:pic>
            <p:nvPicPr>
              <p:cNvPr id="1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222480" y="4066298"/>
                <a:ext cx="3362606" cy="227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ube 18"/>
              <p:cNvSpPr/>
              <p:nvPr/>
            </p:nvSpPr>
            <p:spPr bwMode="auto">
              <a:xfrm>
                <a:off x="8159183" y="4877439"/>
                <a:ext cx="1205014" cy="671454"/>
              </a:xfrm>
              <a:prstGeom prst="cub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50800" tIns="50800" rIns="50800" bIns="50800" anchor="ct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pPr algn="ctr" eaLnBrk="1">
                  <a:lnSpc>
                    <a:spcPct val="90000"/>
                  </a:lnSpc>
                </a:pPr>
                <a:r>
                  <a:rPr lang="en-US" altLang="en-US" sz="1200"/>
                  <a:t>Switch</a:t>
                </a:r>
                <a:endParaRPr lang="en-US" altLang="en-US" sz="1000"/>
              </a:p>
            </p:txBody>
          </p:sp>
        </p:grpSp>
        <p:sp>
          <p:nvSpPr>
            <p:cNvPr id="15" name="Cube 14"/>
            <p:cNvSpPr/>
            <p:nvPr/>
          </p:nvSpPr>
          <p:spPr bwMode="auto">
            <a:xfrm>
              <a:off x="5899150" y="2303463"/>
              <a:ext cx="1204913" cy="671512"/>
            </a:xfrm>
            <a:prstGeom prst="cub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50800" tIns="50800" rIns="50800" bIns="50800" anchor="ct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pPr algn="ctr" eaLnBrk="1">
                <a:lnSpc>
                  <a:spcPct val="90000"/>
                </a:lnSpc>
              </a:pPr>
              <a:r>
                <a:rPr lang="en-US" altLang="en-US" sz="1200" dirty="0"/>
                <a:t>Switch</a:t>
              </a:r>
              <a:endParaRPr lang="en-US" altLang="en-US" sz="1000" dirty="0"/>
            </a:p>
          </p:txBody>
        </p:sp>
        <p:cxnSp>
          <p:nvCxnSpPr>
            <p:cNvPr id="16" name="Straight Connector 11"/>
            <p:cNvCxnSpPr>
              <a:cxnSpLocks noChangeShapeType="1"/>
              <a:endCxn id="15" idx="3"/>
            </p:cNvCxnSpPr>
            <p:nvPr/>
          </p:nvCxnSpPr>
          <p:spPr bwMode="auto">
            <a:xfrm flipV="1">
              <a:off x="3981450" y="2974975"/>
              <a:ext cx="2436813" cy="1890713"/>
            </a:xfrm>
            <a:prstGeom prst="line">
              <a:avLst/>
            </a:prstGeom>
            <a:noFill/>
            <a:ln w="25400" algn="ctr">
              <a:solidFill>
                <a:srgbClr val="000000"/>
              </a:solidFill>
              <a:miter lim="4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14"/>
            <p:cNvCxnSpPr>
              <a:cxnSpLocks noChangeShapeType="1"/>
              <a:stCxn id="15" idx="3"/>
            </p:cNvCxnSpPr>
            <p:nvPr/>
          </p:nvCxnSpPr>
          <p:spPr bwMode="auto">
            <a:xfrm>
              <a:off x="6418263" y="2974975"/>
              <a:ext cx="2100262" cy="1901825"/>
            </a:xfrm>
            <a:prstGeom prst="line">
              <a:avLst/>
            </a:prstGeom>
            <a:noFill/>
            <a:ln w="25400" algn="ctr">
              <a:solidFill>
                <a:srgbClr val="000000"/>
              </a:solidFill>
              <a:miter lim="4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 name="Connector: Curved 30"/>
          <p:cNvCxnSpPr>
            <a:endCxn id="18" idx="2"/>
          </p:cNvCxnSpPr>
          <p:nvPr/>
        </p:nvCxnSpPr>
        <p:spPr bwMode="auto">
          <a:xfrm>
            <a:off x="8064143" y="4231135"/>
            <a:ext cx="2896312" cy="12700"/>
          </a:xfrm>
          <a:prstGeom prst="curvedConnector4">
            <a:avLst>
              <a:gd name="adj1" fmla="val 24"/>
              <a:gd name="adj2" fmla="val 8400000"/>
            </a:avLst>
          </a:prstGeom>
          <a:solidFill>
            <a:srgbClr val="000000"/>
          </a:solidFill>
          <a:ln w="25400" cap="flat" cmpd="sng" algn="ctr">
            <a:solidFill>
              <a:srgbClr val="FF0000"/>
            </a:solidFill>
            <a:prstDash val="dash"/>
            <a:miter lim="400000"/>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Other possible network structures
</a:t>
            </a:r>
            <a:endParaRPr lang="en-US" dirty="0"/>
          </a:p>
        </p:txBody>
      </p:sp>
      <p:sp>
        <p:nvSpPr>
          <p:cNvPr id="3" name="Content Placeholder 2"/>
          <p:cNvSpPr>
            <a:spLocks noGrp="1"/>
          </p:cNvSpPr>
          <p:nvPr>
            <p:ph idx="1"/>
          </p:nvPr>
        </p:nvSpPr>
        <p:spPr>
          <a:xfrm>
            <a:off x="495300" y="6677000"/>
            <a:ext cx="12012613" cy="2365400"/>
          </a:xfrm>
        </p:spPr>
        <p:txBody>
          <a:bodyPr/>
          <a:lstStyle/>
          <a:p>
            <a:r>
              <a:rPr lang="en-US" altLang="zh-CN" sz="2000" dirty="0"/>
              <a:t>Balance between cost and performance:</a:t>
            </a:r>
            <a:endParaRPr lang="en-US" altLang="zh-CN" sz="2000" dirty="0"/>
          </a:p>
          <a:p>
            <a:pPr lvl="1"/>
            <a:r>
              <a:rPr lang="en-US" altLang="zh-CN" sz="2000" dirty="0"/>
              <a:t>More connections always make communication faster</a:t>
            </a:r>
            <a:endParaRPr lang="en-US" altLang="zh-CN" sz="2000" dirty="0"/>
          </a:p>
          <a:p>
            <a:pPr lvl="1"/>
            <a:r>
              <a:rPr lang="en-US" altLang="zh-CN" sz="2000" dirty="0"/>
              <a:t>The higher the number of connections, the higher the cost</a:t>
            </a:r>
            <a:endParaRPr lang="en-US" altLang="zh-CN" sz="2000" dirty="0"/>
          </a:p>
          <a:p>
            <a:r>
              <a:rPr lang="en-US" altLang="zh-CN" sz="2000" dirty="0"/>
              <a:t>Obviously, some structures look more “reasonable” and “connected” than others</a:t>
            </a:r>
            <a:endParaRPr lang="en-US" altLang="zh-CN" sz="2000" dirty="0"/>
          </a:p>
          <a:p>
            <a:pPr lvl="1"/>
            <a:r>
              <a:rPr lang="en-US" altLang="zh-CN" sz="2000" dirty="0"/>
              <a:t>How to quantify this concept?</a:t>
            </a:r>
            <a:endParaRPr lang="en-US" sz="2000" dirty="0"/>
          </a:p>
        </p:txBody>
      </p:sp>
      <p:pic>
        <p:nvPicPr>
          <p:cNvPr id="5" name="Picture 4"/>
          <p:cNvPicPr>
            <a:picLocks noChangeAspect="1"/>
          </p:cNvPicPr>
          <p:nvPr/>
        </p:nvPicPr>
        <p:blipFill>
          <a:blip r:embed="rId1"/>
          <a:stretch>
            <a:fillRect/>
          </a:stretch>
        </p:blipFill>
        <p:spPr>
          <a:xfrm>
            <a:off x="488452" y="2061932"/>
            <a:ext cx="7707415" cy="852487"/>
          </a:xfrm>
          <a:prstGeom prst="rect">
            <a:avLst/>
          </a:prstGeom>
        </p:spPr>
      </p:pic>
      <p:pic>
        <p:nvPicPr>
          <p:cNvPr id="7" name="Picture 6"/>
          <p:cNvPicPr>
            <a:picLocks noChangeAspect="1"/>
          </p:cNvPicPr>
          <p:nvPr/>
        </p:nvPicPr>
        <p:blipFill>
          <a:blip r:embed="rId2"/>
          <a:stretch>
            <a:fillRect/>
          </a:stretch>
        </p:blipFill>
        <p:spPr>
          <a:xfrm>
            <a:off x="4198144" y="3830451"/>
            <a:ext cx="7356406" cy="2186102"/>
          </a:xfrm>
          <a:prstGeom prst="rect">
            <a:avLst/>
          </a:prstGeom>
        </p:spPr>
      </p:pic>
      <p:sp>
        <p:nvSpPr>
          <p:cNvPr id="8" name="TextBox 7"/>
          <p:cNvSpPr txBox="1"/>
          <p:nvPr/>
        </p:nvSpPr>
        <p:spPr>
          <a:xfrm>
            <a:off x="2011765" y="2977778"/>
            <a:ext cx="827471" cy="400110"/>
          </a:xfrm>
          <a:prstGeom prst="rect">
            <a:avLst/>
          </a:prstGeom>
          <a:noFill/>
        </p:spPr>
        <p:txBody>
          <a:bodyPr wrap="none" rtlCol="0">
            <a:spAutoFit/>
          </a:bodyPr>
          <a:lstStyle/>
          <a:p>
            <a:r>
              <a:rPr lang="en-US" sz="2000" dirty="0"/>
              <a:t>Linear</a:t>
            </a:r>
            <a:endParaRPr lang="en-US" sz="2000" dirty="0"/>
          </a:p>
        </p:txBody>
      </p:sp>
      <p:sp>
        <p:nvSpPr>
          <p:cNvPr id="9" name="TextBox 8"/>
          <p:cNvSpPr txBox="1"/>
          <p:nvPr/>
        </p:nvSpPr>
        <p:spPr>
          <a:xfrm>
            <a:off x="5924253" y="2977778"/>
            <a:ext cx="696024" cy="400110"/>
          </a:xfrm>
          <a:prstGeom prst="rect">
            <a:avLst/>
          </a:prstGeom>
          <a:noFill/>
        </p:spPr>
        <p:txBody>
          <a:bodyPr wrap="none" rtlCol="0">
            <a:spAutoFit/>
          </a:bodyPr>
          <a:lstStyle/>
          <a:p>
            <a:r>
              <a:rPr lang="en-US" sz="2000" dirty="0"/>
              <a:t>Loop</a:t>
            </a:r>
            <a:endParaRPr lang="en-US" sz="2000" dirty="0"/>
          </a:p>
        </p:txBody>
      </p:sp>
      <p:sp>
        <p:nvSpPr>
          <p:cNvPr id="10" name="TextBox 9"/>
          <p:cNvSpPr txBox="1"/>
          <p:nvPr/>
        </p:nvSpPr>
        <p:spPr>
          <a:xfrm>
            <a:off x="5119330" y="5932459"/>
            <a:ext cx="951021" cy="1015663"/>
          </a:xfrm>
          <a:prstGeom prst="rect">
            <a:avLst/>
          </a:prstGeom>
          <a:noFill/>
        </p:spPr>
        <p:txBody>
          <a:bodyPr wrap="square" rtlCol="0">
            <a:spAutoFit/>
          </a:bodyPr>
          <a:lstStyle/>
          <a:p>
            <a:r>
              <a:rPr lang="en-US" altLang="zh-CN" sz="2000" dirty="0"/>
              <a:t>2-D mesh</a:t>
            </a:r>
            <a:endParaRPr lang="en-US" altLang="zh-CN" sz="2000" dirty="0"/>
          </a:p>
          <a:p>
            <a:endParaRPr lang="en-US" sz="2000" dirty="0"/>
          </a:p>
        </p:txBody>
      </p:sp>
      <p:sp>
        <p:nvSpPr>
          <p:cNvPr id="11" name="TextBox 10"/>
          <p:cNvSpPr txBox="1"/>
          <p:nvPr/>
        </p:nvSpPr>
        <p:spPr>
          <a:xfrm>
            <a:off x="7063547" y="5932459"/>
            <a:ext cx="1944216" cy="707886"/>
          </a:xfrm>
          <a:prstGeom prst="rect">
            <a:avLst/>
          </a:prstGeom>
          <a:noFill/>
        </p:spPr>
        <p:txBody>
          <a:bodyPr wrap="square" rtlCol="0">
            <a:spAutoFit/>
          </a:bodyPr>
          <a:lstStyle/>
          <a:p>
            <a:r>
              <a:rPr lang="en-US" altLang="zh-CN" sz="2000" dirty="0"/>
              <a:t>2-D wraparound mesh</a:t>
            </a:r>
            <a:endParaRPr lang="en-US" sz="2000" dirty="0"/>
          </a:p>
        </p:txBody>
      </p:sp>
      <p:sp>
        <p:nvSpPr>
          <p:cNvPr id="12" name="TextBox 11"/>
          <p:cNvSpPr txBox="1"/>
          <p:nvPr/>
        </p:nvSpPr>
        <p:spPr>
          <a:xfrm>
            <a:off x="9958784" y="5932459"/>
            <a:ext cx="1065202" cy="707886"/>
          </a:xfrm>
          <a:prstGeom prst="rect">
            <a:avLst/>
          </a:prstGeom>
          <a:noFill/>
        </p:spPr>
        <p:txBody>
          <a:bodyPr wrap="square" rtlCol="0">
            <a:spAutoFit/>
          </a:bodyPr>
          <a:lstStyle/>
          <a:p>
            <a:r>
              <a:rPr lang="en-US" altLang="zh-CN" sz="2000" dirty="0"/>
              <a:t>3-D mesh</a:t>
            </a:r>
            <a:endParaRPr lang="en-US" sz="2000" dirty="0"/>
          </a:p>
        </p:txBody>
      </p:sp>
      <p:pic>
        <p:nvPicPr>
          <p:cNvPr id="13" name="Picture 12"/>
          <p:cNvPicPr>
            <a:picLocks noChangeAspect="1"/>
          </p:cNvPicPr>
          <p:nvPr/>
        </p:nvPicPr>
        <p:blipFill rotWithShape="1">
          <a:blip r:embed="rId3"/>
          <a:srcRect r="52747"/>
          <a:stretch>
            <a:fillRect/>
          </a:stretch>
        </p:blipFill>
        <p:spPr>
          <a:xfrm>
            <a:off x="1180784" y="3772871"/>
            <a:ext cx="2662314" cy="2243682"/>
          </a:xfrm>
          <a:prstGeom prst="rect">
            <a:avLst/>
          </a:prstGeom>
        </p:spPr>
      </p:pic>
      <p:sp>
        <p:nvSpPr>
          <p:cNvPr id="14" name="TextBox 13"/>
          <p:cNvSpPr txBox="1"/>
          <p:nvPr/>
        </p:nvSpPr>
        <p:spPr>
          <a:xfrm>
            <a:off x="1543771" y="5904620"/>
            <a:ext cx="1934293" cy="400110"/>
          </a:xfrm>
          <a:prstGeom prst="rect">
            <a:avLst/>
          </a:prstGeom>
          <a:noFill/>
        </p:spPr>
        <p:txBody>
          <a:bodyPr wrap="square" rtlCol="0">
            <a:spAutoFit/>
          </a:bodyPr>
          <a:lstStyle/>
          <a:p>
            <a:r>
              <a:rPr lang="en-US" altLang="zh-CN" sz="2000" dirty="0"/>
              <a:t>Fully Connected</a:t>
            </a:r>
            <a:endParaRPr lang="en-US" sz="2000"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557" y="1692035"/>
            <a:ext cx="4069655" cy="159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9972139" y="3357378"/>
            <a:ext cx="1138773" cy="400110"/>
          </a:xfrm>
          <a:prstGeom prst="rect">
            <a:avLst/>
          </a:prstGeom>
          <a:noFill/>
        </p:spPr>
        <p:txBody>
          <a:bodyPr wrap="none" rtlCol="0">
            <a:spAutoFit/>
          </a:bodyPr>
          <a:lstStyle/>
          <a:p>
            <a:r>
              <a:rPr lang="en-US" altLang="zh-CN" sz="2000" dirty="0"/>
              <a:t>Fat Tree</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a:xfrm>
            <a:off x="611122" y="128655"/>
            <a:ext cx="8843605" cy="866987"/>
          </a:xfrm>
        </p:spPr>
        <p:txBody>
          <a:bodyPr/>
          <a:lstStyle/>
          <a:p>
            <a:r>
              <a:rPr lang="en-US" altLang="zh-CN" dirty="0"/>
              <a:t>Network performance metrics
</a:t>
            </a:r>
            <a:endParaRPr lang="zh-CN" altLang="en-US" dirty="0"/>
          </a:p>
        </p:txBody>
      </p:sp>
      <p:sp>
        <p:nvSpPr>
          <p:cNvPr id="495619" name="Rectangle 3"/>
          <p:cNvSpPr>
            <a:spLocks noGrp="1" noChangeArrowheads="1"/>
          </p:cNvSpPr>
          <p:nvPr>
            <p:ph type="body" idx="1"/>
          </p:nvPr>
        </p:nvSpPr>
        <p:spPr>
          <a:xfrm>
            <a:off x="975360" y="6172944"/>
            <a:ext cx="11162453" cy="2065688"/>
          </a:xfrm>
        </p:spPr>
        <p:txBody>
          <a:bodyPr/>
          <a:lstStyle/>
          <a:p>
            <a:r>
              <a:rPr lang="en-US" altLang="zh-CN" dirty="0"/>
              <a:t>Network Diameter: The longest distance between any two nodes in a network.</a:t>
            </a:r>
            <a:endParaRPr lang="en-US" altLang="zh-CN" dirty="0"/>
          </a:p>
          <a:p>
            <a:pPr lvl="1"/>
            <a:r>
              <a:rPr lang="en-US" altLang="zh-CN" dirty="0"/>
              <a:t>The larger the diameter, the greater the hop count to complete the communication at the farthest two points, which can easily lead to high</a:t>
            </a:r>
            <a:r>
              <a:rPr lang="en-US" altLang="zh-CN" dirty="0">
                <a:solidFill>
                  <a:srgbClr val="C00000"/>
                </a:solidFill>
              </a:rPr>
              <a:t> latency</a:t>
            </a:r>
            <a:r>
              <a:rPr lang="en-US" altLang="zh-CN" dirty="0"/>
              <a:t>.</a:t>
            </a:r>
            <a:endParaRPr lang="en-US" altLang="zh-CN" dirty="0"/>
          </a:p>
        </p:txBody>
      </p:sp>
      <p:pic>
        <p:nvPicPr>
          <p:cNvPr id="161794" name="Picture 2" descr="Diameter of a Graph | Graph Theory - YouTube"/>
          <p:cNvPicPr>
            <a:picLocks noChangeAspect="1" noChangeArrowheads="1"/>
          </p:cNvPicPr>
          <p:nvPr/>
        </p:nvPicPr>
        <p:blipFill rotWithShape="1">
          <a:blip r:embed="rId1">
            <a:extLst>
              <a:ext uri="{28A0092B-C50C-407E-A947-70E740481C1C}">
                <a14:useLocalDpi xmlns:a14="http://schemas.microsoft.com/office/drawing/2010/main" val="0"/>
              </a:ext>
            </a:extLst>
          </a:blip>
          <a:srcRect l="17912" t="33437" r="18501" b="2653"/>
          <a:stretch>
            <a:fillRect/>
          </a:stretch>
        </p:blipFill>
        <p:spPr bwMode="auto">
          <a:xfrm>
            <a:off x="3766096" y="2212504"/>
            <a:ext cx="5112568" cy="2890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a:xfrm>
            <a:off x="611123" y="128655"/>
            <a:ext cx="7845732" cy="866987"/>
          </a:xfrm>
        </p:spPr>
        <p:txBody>
          <a:bodyPr/>
          <a:lstStyle/>
          <a:p>
            <a:r>
              <a:rPr lang="en-US" altLang="zh-CN" dirty="0"/>
              <a:t>Network performance metrics
</a:t>
            </a:r>
            <a:endParaRPr lang="zh-CN" altLang="en-US" dirty="0"/>
          </a:p>
        </p:txBody>
      </p:sp>
      <p:sp>
        <p:nvSpPr>
          <p:cNvPr id="495619" name="Rectangle 3"/>
          <p:cNvSpPr>
            <a:spLocks noGrp="1" noChangeArrowheads="1"/>
          </p:cNvSpPr>
          <p:nvPr>
            <p:ph type="body" idx="1"/>
          </p:nvPr>
        </p:nvSpPr>
        <p:spPr>
          <a:xfrm>
            <a:off x="975360" y="6172944"/>
            <a:ext cx="11162453" cy="2065688"/>
          </a:xfrm>
        </p:spPr>
        <p:txBody>
          <a:bodyPr/>
          <a:lstStyle/>
          <a:p>
            <a:r>
              <a:rPr lang="en-US" altLang="zh-CN" dirty="0"/>
              <a:t>Connectivity: The minimum number of arcs that need to be removed to divide a network into two non-connected networks.</a:t>
            </a:r>
            <a:endParaRPr lang="en-US" altLang="zh-CN" dirty="0"/>
          </a:p>
          <a:p>
            <a:pPr lvl="1"/>
            <a:r>
              <a:rPr lang="en-US" altLang="zh-CN" dirty="0"/>
              <a:t>Low connectivity, easy to form congestion in some paths, worsening the </a:t>
            </a:r>
            <a:r>
              <a:rPr lang="en-US" altLang="zh-CN" dirty="0">
                <a:solidFill>
                  <a:srgbClr val="C00000"/>
                </a:solidFill>
              </a:rPr>
              <a:t>overall bandwidth and latency</a:t>
            </a:r>
            <a:r>
              <a:rPr lang="en-US" altLang="zh-CN" dirty="0"/>
              <a:t>.</a:t>
            </a:r>
            <a:endParaRPr lang="en-US" altLang="zh-CN" dirty="0"/>
          </a:p>
        </p:txBody>
      </p:sp>
      <p:pic>
        <p:nvPicPr>
          <p:cNvPr id="1648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69710" y="2222584"/>
            <a:ext cx="3987145" cy="27366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0267" y="5058248"/>
            <a:ext cx="982961" cy="400110"/>
          </a:xfrm>
          <a:prstGeom prst="rect">
            <a:avLst/>
          </a:prstGeom>
          <a:noFill/>
        </p:spPr>
        <p:txBody>
          <a:bodyPr wrap="none" rtlCol="0">
            <a:spAutoFit/>
          </a:bodyPr>
          <a:lstStyle/>
          <a:p>
            <a:r>
              <a:rPr lang="en-US" altLang="zh-CN" sz="2000" dirty="0">
                <a:solidFill>
                  <a:srgbClr val="C00000"/>
                </a:solidFill>
              </a:rPr>
              <a:t>Conn=</a:t>
            </a:r>
            <a:r>
              <a:rPr lang="en-US" sz="2000" dirty="0">
                <a:solidFill>
                  <a:srgbClr val="C00000"/>
                </a:solidFill>
              </a:rPr>
              <a:t>1</a:t>
            </a:r>
            <a:endParaRPr lang="en-US" sz="2000" dirty="0">
              <a:solidFill>
                <a:srgbClr val="C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Network performance metrics
</a:t>
            </a:r>
            <a:endParaRPr lang="en-US" dirty="0"/>
          </a:p>
        </p:txBody>
      </p:sp>
      <p:sp>
        <p:nvSpPr>
          <p:cNvPr id="3" name="Content Placeholder 2"/>
          <p:cNvSpPr>
            <a:spLocks noGrp="1"/>
          </p:cNvSpPr>
          <p:nvPr>
            <p:ph idx="1"/>
          </p:nvPr>
        </p:nvSpPr>
        <p:spPr>
          <a:xfrm>
            <a:off x="495300" y="5668888"/>
            <a:ext cx="12012613" cy="3373512"/>
          </a:xfrm>
        </p:spPr>
        <p:txBody>
          <a:bodyPr/>
          <a:lstStyle/>
          <a:p>
            <a:r>
              <a:rPr lang="en-US" altLang="zh-CN" dirty="0"/>
              <a:t>Bisection Width: The minimum number of edges that must be removed for cutting network into two equal parts.</a:t>
            </a:r>
            <a:endParaRPr lang="en-US" altLang="zh-CN" dirty="0"/>
          </a:p>
          <a:p>
            <a:pPr lvl="1"/>
            <a:r>
              <a:rPr lang="en-US" altLang="zh-CN" dirty="0"/>
              <a:t>On average, it measures how easy it is to send data from one side to the other. This indicator relates to the effectiveness of </a:t>
            </a:r>
            <a:r>
              <a:rPr lang="en-US" altLang="zh-CN" dirty="0">
                <a:solidFill>
                  <a:srgbClr val="C00000"/>
                </a:solidFill>
              </a:rPr>
              <a:t>global</a:t>
            </a:r>
            <a:r>
              <a:rPr lang="en-US" altLang="zh-CN" dirty="0"/>
              <a:t> </a:t>
            </a:r>
            <a:r>
              <a:rPr lang="en-US" altLang="zh-CN" dirty="0">
                <a:solidFill>
                  <a:srgbClr val="C00000"/>
                </a:solidFill>
              </a:rPr>
              <a:t>communications</a:t>
            </a:r>
            <a:r>
              <a:rPr lang="en-US" altLang="zh-CN" dirty="0"/>
              <a:t>.</a:t>
            </a:r>
            <a:endParaRPr lang="en-US" dirty="0"/>
          </a:p>
        </p:txBody>
      </p:sp>
      <p:pic>
        <p:nvPicPr>
          <p:cNvPr id="6" name="Picture 5"/>
          <p:cNvPicPr>
            <a:picLocks noChangeAspect="1"/>
          </p:cNvPicPr>
          <p:nvPr/>
        </p:nvPicPr>
        <p:blipFill>
          <a:blip r:embed="rId1"/>
          <a:stretch>
            <a:fillRect/>
          </a:stretch>
        </p:blipFill>
        <p:spPr>
          <a:xfrm>
            <a:off x="3766096" y="1985616"/>
            <a:ext cx="6445499" cy="32403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a:r>
              <a:rPr lang="en-US" altLang="zh-CN" dirty="0">
                <a:ea typeface="宋体" panose="02010600030101010101" pitchFamily="2" charset="-122"/>
              </a:rPr>
              <a:t>Section</a:t>
            </a:r>
            <a:endParaRPr lang="en-US" altLang="en-US" dirty="0"/>
          </a:p>
        </p:txBody>
      </p:sp>
      <p:sp>
        <p:nvSpPr>
          <p:cNvPr id="89091" name="Content Placeholder 2"/>
          <p:cNvSpPr>
            <a:spLocks noGrp="1"/>
          </p:cNvSpPr>
          <p:nvPr>
            <p:ph idx="1"/>
          </p:nvPr>
        </p:nvSpPr>
        <p:spPr>
          <a:xfrm>
            <a:off x="495300" y="1563688"/>
            <a:ext cx="12012613" cy="2076450"/>
          </a:xfrm>
        </p:spPr>
        <p:txBody>
          <a:bodyPr/>
          <a:lstStyle/>
          <a:p>
            <a:pPr algn="just">
              <a:lnSpc>
                <a:spcPct val="107000"/>
              </a:lnSpc>
              <a:spcAft>
                <a:spcPts val="800"/>
              </a:spcAft>
            </a:pPr>
            <a:r>
              <a:rPr lang="en-US" altLang="zh-CN" sz="2800" dirty="0">
                <a:solidFill>
                  <a:srgbClr val="C00000"/>
                </a:solidFill>
                <a:latin typeface="等线" panose="02010600030101010101" pitchFamily="2" charset="-122"/>
                <a:ea typeface="等线" panose="02010600030101010101" pitchFamily="2" charset="-122"/>
                <a:cs typeface="Arial" panose="020B0604020202020204" pitchFamily="34" charset="0"/>
              </a:rPr>
              <a:t>Networks</a:t>
            </a:r>
            <a:r>
              <a:rPr lang="zh-CN" altLang="en-US" sz="2800" dirty="0">
                <a:solidFill>
                  <a:srgbClr val="C00000"/>
                </a:solidFill>
                <a:latin typeface="等线" panose="02010600030101010101" pitchFamily="2" charset="-122"/>
                <a:ea typeface="等线" panose="02010600030101010101" pitchFamily="2" charset="-122"/>
                <a:cs typeface="Arial" panose="020B0604020202020204" pitchFamily="34" charset="0"/>
              </a:rPr>
              <a:t> </a:t>
            </a:r>
            <a:r>
              <a:rPr lang="en-US" altLang="zh-CN" sz="2800" dirty="0">
                <a:solidFill>
                  <a:srgbClr val="C00000"/>
                </a:solidFill>
                <a:latin typeface="等线" panose="02010600030101010101" pitchFamily="2" charset="-122"/>
                <a:ea typeface="等线" panose="02010600030101010101" pitchFamily="2" charset="-122"/>
                <a:cs typeface="Arial" panose="020B0604020202020204" pitchFamily="34" charset="0"/>
              </a:rPr>
              <a:t>inside</a:t>
            </a:r>
            <a:r>
              <a:rPr lang="zh-CN" altLang="en-US" sz="2800" dirty="0">
                <a:solidFill>
                  <a:srgbClr val="C00000"/>
                </a:solidFill>
                <a:latin typeface="等线" panose="02010600030101010101" pitchFamily="2" charset="-122"/>
                <a:ea typeface="等线" panose="02010600030101010101" pitchFamily="2" charset="-122"/>
                <a:cs typeface="Arial" panose="020B0604020202020204" pitchFamily="34" charset="0"/>
              </a:rPr>
              <a:t> </a:t>
            </a:r>
            <a:r>
              <a:rPr lang="en-US" altLang="zh-CN" sz="2800" dirty="0">
                <a:solidFill>
                  <a:srgbClr val="C00000"/>
                </a:solidFill>
                <a:latin typeface="等线" panose="02010600030101010101" pitchFamily="2" charset="-122"/>
                <a:ea typeface="等线" panose="02010600030101010101" pitchFamily="2" charset="-122"/>
                <a:cs typeface="Arial" panose="020B0604020202020204" pitchFamily="34" charset="0"/>
              </a:rPr>
              <a:t>Data Center</a:t>
            </a:r>
            <a:endParaRPr lang="en-US" altLang="en-US" sz="4000" dirty="0">
              <a:solidFill>
                <a:srgbClr val="C00000"/>
              </a:solidFill>
              <a:ea typeface="等线" panose="02010600030101010101" pitchFamily="2" charset="-122"/>
              <a:cs typeface="Arial" panose="020B0604020202020204" pitchFamily="34" charset="0"/>
            </a:endParaRPr>
          </a:p>
        </p:txBody>
      </p:sp>
    </p:spTree>
  </p:cSld>
  <p:clrMapOvr>
    <a:masterClrMapping/>
  </p:clrMapOvr>
  <p:transition spd="slow" advTm="18131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Features of some networks</a:t>
            </a:r>
            <a:endParaRPr lang="en-US" dirty="0"/>
          </a:p>
        </p:txBody>
      </p:sp>
      <p:sp>
        <p:nvSpPr>
          <p:cNvPr id="3" name="Content Placeholder 2"/>
          <p:cNvSpPr>
            <a:spLocks noGrp="1"/>
          </p:cNvSpPr>
          <p:nvPr>
            <p:ph idx="1"/>
          </p:nvPr>
        </p:nvSpPr>
        <p:spPr>
          <a:xfrm>
            <a:off x="495300" y="7782057"/>
            <a:ext cx="12012613" cy="1260344"/>
          </a:xfrm>
        </p:spPr>
        <p:txBody>
          <a:bodyPr/>
          <a:lstStyle/>
          <a:p>
            <a:r>
              <a:rPr lang="en-US" altLang="zh-CN" dirty="0"/>
              <a:t>The key of design lies in finding the optimal connection under the constraint of cost.</a:t>
            </a:r>
            <a:endParaRPr lang="en-US" dirty="0"/>
          </a:p>
        </p:txBody>
      </p:sp>
      <p:pic>
        <p:nvPicPr>
          <p:cNvPr id="5" name="Picture 4"/>
          <p:cNvPicPr>
            <a:picLocks noChangeAspect="1"/>
          </p:cNvPicPr>
          <p:nvPr/>
        </p:nvPicPr>
        <p:blipFill>
          <a:blip r:embed="rId1"/>
          <a:stretch>
            <a:fillRect/>
          </a:stretch>
        </p:blipFill>
        <p:spPr>
          <a:xfrm>
            <a:off x="1434392" y="1971543"/>
            <a:ext cx="10136015" cy="3772426"/>
          </a:xfrm>
          <a:prstGeom prst="rect">
            <a:avLst/>
          </a:prstGeom>
        </p:spPr>
      </p:pic>
      <p:sp>
        <p:nvSpPr>
          <p:cNvPr id="4" name="Rectangle 3"/>
          <p:cNvSpPr/>
          <p:nvPr/>
        </p:nvSpPr>
        <p:spPr bwMode="auto">
          <a:xfrm>
            <a:off x="711200" y="5236840"/>
            <a:ext cx="11119792" cy="648072"/>
          </a:xfrm>
          <a:prstGeom prst="rect">
            <a:avLst/>
          </a:prstGeom>
          <a:noFill/>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noAutofit/>
          </a:bodyPr>
          <a:lstStyle/>
          <a:p>
            <a:pPr marL="0" marR="0" indent="0" algn="ctr" defTabSz="1733550" rtl="0" eaLnBrk="1" fontAlgn="base" latinLnBrk="0" hangingPunct="0">
              <a:lnSpc>
                <a:spcPct val="90000"/>
              </a:lnSpc>
              <a:spcBef>
                <a:spcPct val="0"/>
              </a:spcBef>
              <a:spcAft>
                <a:spcPct val="0"/>
              </a:spcAft>
              <a:buClrTx/>
              <a:buSzTx/>
              <a:buFontTx/>
              <a:buNone/>
            </a:pPr>
            <a:endParaRPr kumimoji="0" lang="en-US" sz="1600" b="0" i="0" u="none" strike="noStrike" cap="none" normalizeH="0" baseline="0" dirty="0">
              <a:ln>
                <a:noFill/>
              </a:ln>
              <a:solidFill>
                <a:srgbClr val="000000"/>
              </a:solidFill>
              <a:effectLst/>
              <a:latin typeface="Canela Text Regular" charset="0"/>
              <a:ea typeface="Canela Text Regular" charset="0"/>
              <a:cs typeface="Canela Text Regular" charset="0"/>
              <a:sym typeface="Canela Text Regular" charset="0"/>
            </a:endParaRPr>
          </a:p>
        </p:txBody>
      </p:sp>
      <p:sp>
        <p:nvSpPr>
          <p:cNvPr id="6" name="TextBox 5"/>
          <p:cNvSpPr txBox="1"/>
          <p:nvPr/>
        </p:nvSpPr>
        <p:spPr>
          <a:xfrm>
            <a:off x="8950672" y="5884912"/>
            <a:ext cx="1425903" cy="369332"/>
          </a:xfrm>
          <a:prstGeom prst="rect">
            <a:avLst/>
          </a:prstGeom>
          <a:noFill/>
        </p:spPr>
        <p:txBody>
          <a:bodyPr wrap="none" rtlCol="0">
            <a:spAutoFit/>
          </a:bodyPr>
          <a:lstStyle/>
          <a:p>
            <a:r>
              <a:rPr lang="en-US" sz="1800" dirty="0">
                <a:solidFill>
                  <a:srgbClr val="FF0000"/>
                </a:solidFill>
              </a:rPr>
              <a:t>Looks better!</a:t>
            </a:r>
            <a:endParaRPr lang="en-US" sz="1800" dirty="0">
              <a:solidFill>
                <a:srgbClr val="FF0000"/>
              </a:solidFill>
            </a:endParaRPr>
          </a:p>
        </p:txBody>
      </p:sp>
      <p:sp>
        <p:nvSpPr>
          <p:cNvPr id="7" name="TextBox 6"/>
          <p:cNvSpPr txBox="1"/>
          <p:nvPr/>
        </p:nvSpPr>
        <p:spPr>
          <a:xfrm>
            <a:off x="4486176" y="1636440"/>
            <a:ext cx="971163" cy="338554"/>
          </a:xfrm>
          <a:prstGeom prst="rect">
            <a:avLst/>
          </a:prstGeom>
          <a:noFill/>
        </p:spPr>
        <p:txBody>
          <a:bodyPr wrap="none" rtlCol="0">
            <a:spAutoFit/>
          </a:bodyPr>
          <a:lstStyle/>
          <a:p>
            <a:r>
              <a:rPr lang="en-US" b="1" i="1" dirty="0">
                <a:solidFill>
                  <a:srgbClr val="C00000"/>
                </a:solidFill>
              </a:rPr>
              <a:t>Minimize</a:t>
            </a:r>
            <a:endParaRPr lang="en-US" b="1" i="1" dirty="0">
              <a:solidFill>
                <a:srgbClr val="C00000"/>
              </a:solidFill>
            </a:endParaRPr>
          </a:p>
        </p:txBody>
      </p:sp>
      <p:sp>
        <p:nvSpPr>
          <p:cNvPr id="8" name="TextBox 7"/>
          <p:cNvSpPr txBox="1"/>
          <p:nvPr/>
        </p:nvSpPr>
        <p:spPr>
          <a:xfrm>
            <a:off x="6286376" y="1636440"/>
            <a:ext cx="1004506" cy="338554"/>
          </a:xfrm>
          <a:prstGeom prst="rect">
            <a:avLst/>
          </a:prstGeom>
          <a:noFill/>
        </p:spPr>
        <p:txBody>
          <a:bodyPr wrap="none" rtlCol="0">
            <a:spAutoFit/>
          </a:bodyPr>
          <a:lstStyle/>
          <a:p>
            <a:r>
              <a:rPr lang="en-US" b="1" i="1" dirty="0">
                <a:solidFill>
                  <a:srgbClr val="00B050"/>
                </a:solidFill>
              </a:rPr>
              <a:t>Maximize</a:t>
            </a:r>
            <a:endParaRPr lang="en-US" b="1" i="1" dirty="0">
              <a:solidFill>
                <a:srgbClr val="00B050"/>
              </a:solidFill>
            </a:endParaRPr>
          </a:p>
        </p:txBody>
      </p:sp>
      <p:sp>
        <p:nvSpPr>
          <p:cNvPr id="9" name="TextBox 8"/>
          <p:cNvSpPr txBox="1"/>
          <p:nvPr/>
        </p:nvSpPr>
        <p:spPr>
          <a:xfrm>
            <a:off x="8116712" y="1636440"/>
            <a:ext cx="1004506" cy="338554"/>
          </a:xfrm>
          <a:prstGeom prst="rect">
            <a:avLst/>
          </a:prstGeom>
          <a:noFill/>
        </p:spPr>
        <p:txBody>
          <a:bodyPr wrap="none" rtlCol="0">
            <a:spAutoFit/>
          </a:bodyPr>
          <a:lstStyle/>
          <a:p>
            <a:r>
              <a:rPr lang="en-US" b="1" i="1" dirty="0">
                <a:solidFill>
                  <a:srgbClr val="00B050"/>
                </a:solidFill>
              </a:rPr>
              <a:t>Maximize</a:t>
            </a:r>
            <a:endParaRPr lang="en-US" b="1" i="1" dirty="0">
              <a:solidFill>
                <a:srgbClr val="00B050"/>
              </a:solidFill>
            </a:endParaRPr>
          </a:p>
        </p:txBody>
      </p:sp>
      <p:sp>
        <p:nvSpPr>
          <p:cNvPr id="10" name="TextBox 9"/>
          <p:cNvSpPr txBox="1"/>
          <p:nvPr/>
        </p:nvSpPr>
        <p:spPr>
          <a:xfrm>
            <a:off x="9948792" y="1636440"/>
            <a:ext cx="971163" cy="338554"/>
          </a:xfrm>
          <a:prstGeom prst="rect">
            <a:avLst/>
          </a:prstGeom>
          <a:noFill/>
        </p:spPr>
        <p:txBody>
          <a:bodyPr wrap="none" rtlCol="0">
            <a:spAutoFit/>
          </a:bodyPr>
          <a:lstStyle/>
          <a:p>
            <a:r>
              <a:rPr lang="en-US" b="1" i="1" dirty="0">
                <a:solidFill>
                  <a:srgbClr val="C00000"/>
                </a:solidFill>
              </a:rPr>
              <a:t>Minimize</a:t>
            </a:r>
            <a:endParaRPr lang="en-US" b="1" i="1" dirty="0">
              <a:solidFill>
                <a:srgbClr val="C00000"/>
              </a:solidFill>
            </a:endParaRPr>
          </a:p>
        </p:txBody>
      </p:sp>
      <p:sp>
        <p:nvSpPr>
          <p:cNvPr id="11" name="TextBox 10"/>
          <p:cNvSpPr txBox="1"/>
          <p:nvPr/>
        </p:nvSpPr>
        <p:spPr>
          <a:xfrm>
            <a:off x="2445433" y="6434489"/>
            <a:ext cx="7651325" cy="338554"/>
          </a:xfrm>
          <a:prstGeom prst="rect">
            <a:avLst/>
          </a:prstGeom>
          <a:noFill/>
        </p:spPr>
        <p:txBody>
          <a:bodyPr wrap="none" rtlCol="0">
            <a:spAutoFit/>
          </a:bodyPr>
          <a:lstStyle/>
          <a:p>
            <a:r>
              <a:rPr lang="en-US" dirty="0">
                <a:solidFill>
                  <a:schemeClr val="accent1"/>
                </a:solidFill>
              </a:rPr>
              <a:t>A summary of the characteristics of various static network topologies connecting p nodes.</a:t>
            </a:r>
            <a:endParaRPr lang="en-US" dirty="0">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 Fat-Tree</a:t>
            </a:r>
            <a:endParaRPr lang="en-US" dirty="0"/>
          </a:p>
        </p:txBody>
      </p:sp>
      <p:sp>
        <p:nvSpPr>
          <p:cNvPr id="3" name="Content Placeholder 2"/>
          <p:cNvSpPr>
            <a:spLocks noGrp="1"/>
          </p:cNvSpPr>
          <p:nvPr>
            <p:ph idx="1"/>
          </p:nvPr>
        </p:nvSpPr>
        <p:spPr/>
        <p:txBody>
          <a:bodyPr/>
          <a:lstStyle/>
          <a:p>
            <a:r>
              <a:rPr lang="en-US" altLang="zh-CN" dirty="0"/>
              <a:t>GPU Server: NVIDIA’S DGX-2 SYSTEM PACKS</a:t>
            </a:r>
            <a:endParaRPr lang="en-US" dirty="0"/>
          </a:p>
        </p:txBody>
      </p:sp>
      <p:pic>
        <p:nvPicPr>
          <p:cNvPr id="1658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90032" y="2212504"/>
            <a:ext cx="6896100" cy="2867025"/>
          </a:xfrm>
          <a:prstGeom prst="rect">
            <a:avLst/>
          </a:prstGeom>
          <a:noFill/>
          <a:extLst>
            <a:ext uri="{909E8E84-426E-40DD-AFC4-6F175D3DCCD1}">
              <a14:hiddenFill xmlns:a14="http://schemas.microsoft.com/office/drawing/2010/main">
                <a:solidFill>
                  <a:srgbClr val="FFFFFF"/>
                </a:solidFill>
              </a14:hiddenFill>
            </a:ext>
          </a:extLst>
        </p:spPr>
      </p:pic>
      <p:pic>
        <p:nvPicPr>
          <p:cNvPr id="1658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4128" y="5203031"/>
            <a:ext cx="5391150" cy="4171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 6D wraparound mesh</a:t>
            </a:r>
            <a:endParaRPr lang="en-US" dirty="0"/>
          </a:p>
        </p:txBody>
      </p:sp>
      <p:sp>
        <p:nvSpPr>
          <p:cNvPr id="3" name="Content Placeholder 2"/>
          <p:cNvSpPr>
            <a:spLocks noGrp="1"/>
          </p:cNvSpPr>
          <p:nvPr>
            <p:ph idx="1"/>
          </p:nvPr>
        </p:nvSpPr>
        <p:spPr/>
        <p:txBody>
          <a:bodyPr/>
          <a:lstStyle/>
          <a:p>
            <a:r>
              <a:rPr lang="en-US" dirty="0"/>
              <a:t>K-computer</a:t>
            </a:r>
            <a:endParaRPr lang="en-US" dirty="0"/>
          </a:p>
          <a:p>
            <a:pPr lvl="1"/>
            <a:r>
              <a:rPr lang="en-US" dirty="0"/>
              <a:t>80,000 compute nodes; 640,000 cores</a:t>
            </a:r>
            <a:endParaRPr lang="en-US" dirty="0"/>
          </a:p>
        </p:txBody>
      </p:sp>
      <p:pic>
        <p:nvPicPr>
          <p:cNvPr id="168962" name="Picture 2" descr="K computer - Wikipedia"/>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39832" b="14938"/>
          <a:stretch>
            <a:fillRect/>
          </a:stretch>
        </p:blipFill>
        <p:spPr bwMode="auto">
          <a:xfrm>
            <a:off x="2253928" y="6997667"/>
            <a:ext cx="8119908"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68964" name="Picture 4" descr="&quot;6-dimensional mesh/torus&quot; topology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2120" y="2706307"/>
            <a:ext cx="4104456" cy="42829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 Dragonfly: interconnected fat-trees</a:t>
            </a:r>
            <a:endParaRPr lang="en-US" dirty="0"/>
          </a:p>
        </p:txBody>
      </p:sp>
      <p:sp>
        <p:nvSpPr>
          <p:cNvPr id="3" name="Content Placeholder 2"/>
          <p:cNvSpPr>
            <a:spLocks noGrp="1"/>
          </p:cNvSpPr>
          <p:nvPr>
            <p:ph idx="1"/>
          </p:nvPr>
        </p:nvSpPr>
        <p:spPr/>
        <p:txBody>
          <a:bodyPr/>
          <a:lstStyle/>
          <a:p>
            <a:r>
              <a:rPr lang="en-US" altLang="zh-CN" dirty="0"/>
              <a:t>Niagara supercomputer
</a:t>
            </a:r>
            <a:endParaRPr lang="en-US" dirty="0"/>
          </a:p>
        </p:txBody>
      </p:sp>
      <p:pic>
        <p:nvPicPr>
          <p:cNvPr id="16998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40224"/>
          <a:stretch>
            <a:fillRect/>
          </a:stretch>
        </p:blipFill>
        <p:spPr bwMode="auto">
          <a:xfrm>
            <a:off x="8950672" y="1420416"/>
            <a:ext cx="3527433" cy="19816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62863"/>
          <a:stretch>
            <a:fillRect/>
          </a:stretch>
        </p:blipFill>
        <p:spPr bwMode="auto">
          <a:xfrm>
            <a:off x="635437" y="2068488"/>
            <a:ext cx="8208912" cy="74229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2D wraparound mesh</a:t>
            </a:r>
            <a:endParaRPr lang="en-US" dirty="0"/>
          </a:p>
        </p:txBody>
      </p:sp>
      <p:sp>
        <p:nvSpPr>
          <p:cNvPr id="3" name="内容占位符 2"/>
          <p:cNvSpPr>
            <a:spLocks noGrp="1"/>
          </p:cNvSpPr>
          <p:nvPr>
            <p:ph idx="1"/>
          </p:nvPr>
        </p:nvSpPr>
        <p:spPr/>
        <p:txBody>
          <a:bodyPr/>
          <a:lstStyle/>
          <a:p>
            <a:r>
              <a:rPr lang="en-US" dirty="0"/>
              <a:t>Many-core CPU: </a:t>
            </a:r>
            <a:r>
              <a:rPr lang="en-US" dirty="0" err="1"/>
              <a:t>Tilera</a:t>
            </a:r>
            <a:r>
              <a:rPr lang="en-US" dirty="0"/>
              <a:t> TILE-Gx, consists of a mesh network of up to 100 cores</a:t>
            </a:r>
            <a:endParaRPr lang="en-US" dirty="0"/>
          </a:p>
        </p:txBody>
      </p:sp>
      <p:pic>
        <p:nvPicPr>
          <p:cNvPr id="9218" name="Picture 2" descr="蒂莱拉瓷砖-G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3808" y="2749544"/>
            <a:ext cx="4935889" cy="424847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2D 圆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6456" y="3127655"/>
            <a:ext cx="3973229" cy="41459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矩形标注 209"/>
          <p:cNvSpPr/>
          <p:nvPr/>
        </p:nvSpPr>
        <p:spPr bwMode="auto">
          <a:xfrm rot="10800000">
            <a:off x="3757552" y="6380141"/>
            <a:ext cx="4226388" cy="2958583"/>
          </a:xfrm>
          <a:prstGeom prst="wedgeRectCallout">
            <a:avLst>
              <a:gd name="adj1" fmla="val 137"/>
              <a:gd name="adj2" fmla="val 82471"/>
            </a:avLst>
          </a:prstGeom>
          <a:solidFill>
            <a:srgbClr val="FFFF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noAutofit/>
          </a:bodyPr>
          <a:lstStyle/>
          <a:p>
            <a:pPr marL="0" marR="0" indent="0" algn="ctr" defTabSz="1733550" rtl="0" eaLnBrk="1" fontAlgn="base" latinLnBrk="0" hangingPunct="0">
              <a:lnSpc>
                <a:spcPct val="90000"/>
              </a:lnSpc>
              <a:spcBef>
                <a:spcPct val="0"/>
              </a:spcBef>
              <a:spcAft>
                <a:spcPct val="0"/>
              </a:spcAft>
              <a:buClrTx/>
              <a:buSzTx/>
              <a:buFontTx/>
              <a:buNone/>
            </a:pPr>
            <a:endParaRPr kumimoji="0" lang="en-US" sz="1600" b="0" i="0" u="none" strike="noStrike" cap="none" normalizeH="0" baseline="0" dirty="0">
              <a:ln>
                <a:noFill/>
              </a:ln>
              <a:solidFill>
                <a:srgbClr val="000000"/>
              </a:solidFill>
              <a:effectLst/>
              <a:latin typeface="Canela Text Regular" charset="0"/>
              <a:ea typeface="Canela Text Regular" charset="0"/>
              <a:cs typeface="Canela Text Regular" charset="0"/>
              <a:sym typeface="Canela Text Regular" charset="0"/>
            </a:endParaRPr>
          </a:p>
        </p:txBody>
      </p:sp>
      <p:sp>
        <p:nvSpPr>
          <p:cNvPr id="2" name="标题 1"/>
          <p:cNvSpPr>
            <a:spLocks noGrp="1"/>
          </p:cNvSpPr>
          <p:nvPr>
            <p:ph type="title"/>
          </p:nvPr>
        </p:nvSpPr>
        <p:spPr/>
        <p:txBody>
          <a:bodyPr/>
          <a:lstStyle/>
          <a:p>
            <a:r>
              <a:rPr lang="en-US" altLang="zh-CN" dirty="0"/>
              <a:t>Example: Multiple Fat tree</a:t>
            </a:r>
            <a:endParaRPr lang="en-US" dirty="0"/>
          </a:p>
        </p:txBody>
      </p:sp>
      <p:sp>
        <p:nvSpPr>
          <p:cNvPr id="3" name="内容占位符 2"/>
          <p:cNvSpPr>
            <a:spLocks noGrp="1"/>
          </p:cNvSpPr>
          <p:nvPr>
            <p:ph idx="1"/>
          </p:nvPr>
        </p:nvSpPr>
        <p:spPr/>
        <p:txBody>
          <a:bodyPr/>
          <a:lstStyle/>
          <a:p>
            <a:pPr marL="421005" lvl="1" indent="-421005">
              <a:buSzPct val="75000"/>
            </a:pPr>
            <a:r>
              <a:rPr lang="en-US" sz="2800" dirty="0">
                <a:solidFill>
                  <a:prstClr val="black"/>
                </a:solidFill>
                <a:latin typeface="Calibri" panose="020F0502020204030204"/>
              </a:rPr>
              <a:t>Cisco CRS router: up to 100’s </a:t>
            </a:r>
            <a:r>
              <a:rPr lang="en-US" sz="2800" dirty="0" err="1">
                <a:solidFill>
                  <a:prstClr val="black"/>
                </a:solidFill>
                <a:latin typeface="Calibri" panose="020F0502020204030204"/>
              </a:rPr>
              <a:t>Tbps</a:t>
            </a:r>
            <a:r>
              <a:rPr lang="en-US" sz="2800" dirty="0">
                <a:solidFill>
                  <a:prstClr val="black"/>
                </a:solidFill>
                <a:latin typeface="Calibri" panose="020F0502020204030204"/>
              </a:rPr>
              <a:t> switching capacity</a:t>
            </a:r>
            <a:endParaRPr lang="en-US" sz="2800" dirty="0">
              <a:solidFill>
                <a:prstClr val="black"/>
              </a:solidFill>
              <a:latin typeface="Calibri" panose="020F0502020204030204"/>
            </a:endParaRPr>
          </a:p>
        </p:txBody>
      </p:sp>
      <p:grpSp>
        <p:nvGrpSpPr>
          <p:cNvPr id="4" name="Group 3"/>
          <p:cNvGrpSpPr/>
          <p:nvPr/>
        </p:nvGrpSpPr>
        <p:grpSpPr>
          <a:xfrm>
            <a:off x="4371244" y="6700170"/>
            <a:ext cx="3244414" cy="2535302"/>
            <a:chOff x="8097079" y="4019964"/>
            <a:chExt cx="3244414" cy="2535302"/>
          </a:xfrm>
        </p:grpSpPr>
        <p:grpSp>
          <p:nvGrpSpPr>
            <p:cNvPr id="5" name="Group 238"/>
            <p:cNvGrpSpPr/>
            <p:nvPr/>
          </p:nvGrpSpPr>
          <p:grpSpPr>
            <a:xfrm>
              <a:off x="8169965" y="4019964"/>
              <a:ext cx="2682875" cy="1949450"/>
              <a:chOff x="7772400" y="4086225"/>
              <a:chExt cx="2682875" cy="1949450"/>
            </a:xfrm>
          </p:grpSpPr>
          <p:sp>
            <p:nvSpPr>
              <p:cNvPr id="7" name="Freeform 222"/>
              <p:cNvSpPr/>
              <p:nvPr/>
            </p:nvSpPr>
            <p:spPr>
              <a:xfrm>
                <a:off x="7778750" y="4194175"/>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223"/>
              <p:cNvSpPr/>
              <p:nvPr/>
            </p:nvSpPr>
            <p:spPr>
              <a:xfrm flipV="1">
                <a:off x="7775575" y="5454650"/>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224"/>
              <p:cNvSpPr/>
              <p:nvPr/>
            </p:nvSpPr>
            <p:spPr>
              <a:xfrm>
                <a:off x="7781925" y="4699000"/>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225"/>
              <p:cNvSpPr/>
              <p:nvPr/>
            </p:nvSpPr>
            <p:spPr>
              <a:xfrm flipV="1">
                <a:off x="7772400" y="5381625"/>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226"/>
              <p:cNvSpPr/>
              <p:nvPr/>
            </p:nvSpPr>
            <p:spPr>
              <a:xfrm>
                <a:off x="7781925" y="48323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227"/>
              <p:cNvSpPr/>
              <p:nvPr/>
            </p:nvSpPr>
            <p:spPr>
              <a:xfrm flipV="1">
                <a:off x="7772400" y="48704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28"/>
              <p:cNvSpPr/>
              <p:nvPr/>
            </p:nvSpPr>
            <p:spPr>
              <a:xfrm>
                <a:off x="7778750" y="4911725"/>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229"/>
              <p:cNvSpPr/>
              <p:nvPr/>
            </p:nvSpPr>
            <p:spPr>
              <a:xfrm flipV="1">
                <a:off x="7772400" y="4362450"/>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230"/>
              <p:cNvSpPr/>
              <p:nvPr/>
            </p:nvSpPr>
            <p:spPr>
              <a:xfrm>
                <a:off x="7896225" y="46069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231"/>
              <p:cNvSpPr/>
              <p:nvPr/>
            </p:nvSpPr>
            <p:spPr>
              <a:xfrm>
                <a:off x="789305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232"/>
              <p:cNvSpPr/>
              <p:nvPr/>
            </p:nvSpPr>
            <p:spPr>
              <a:xfrm>
                <a:off x="8921750" y="40862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233"/>
              <p:cNvSpPr/>
              <p:nvPr/>
            </p:nvSpPr>
            <p:spPr>
              <a:xfrm>
                <a:off x="8912225"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234"/>
              <p:cNvSpPr/>
              <p:nvPr/>
            </p:nvSpPr>
            <p:spPr>
              <a:xfrm>
                <a:off x="8915400" y="5143500"/>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235"/>
              <p:cNvSpPr/>
              <p:nvPr/>
            </p:nvSpPr>
            <p:spPr>
              <a:xfrm>
                <a:off x="8921750" y="56546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36"/>
              <p:cNvSpPr/>
              <p:nvPr/>
            </p:nvSpPr>
            <p:spPr>
              <a:xfrm>
                <a:off x="994410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37"/>
              <p:cNvSpPr/>
              <p:nvPr/>
            </p:nvSpPr>
            <p:spPr>
              <a:xfrm>
                <a:off x="9944100"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TextBox 5"/>
            <p:cNvSpPr txBox="1"/>
            <p:nvPr/>
          </p:nvSpPr>
          <p:spPr>
            <a:xfrm>
              <a:off x="8097079" y="5989983"/>
              <a:ext cx="3244414" cy="565283"/>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8x8 multistage switch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85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built from smaller-sized switches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7" name="组合 206"/>
          <p:cNvGrpSpPr/>
          <p:nvPr/>
        </p:nvGrpSpPr>
        <p:grpSpPr>
          <a:xfrm>
            <a:off x="2966350" y="2506609"/>
            <a:ext cx="6504470" cy="2842592"/>
            <a:chOff x="5465885" y="2987580"/>
            <a:chExt cx="6504470" cy="2842592"/>
          </a:xfrm>
        </p:grpSpPr>
        <p:grpSp>
          <p:nvGrpSpPr>
            <p:cNvPr id="24" name="Group 36"/>
            <p:cNvGrpSpPr/>
            <p:nvPr/>
          </p:nvGrpSpPr>
          <p:grpSpPr>
            <a:xfrm>
              <a:off x="5465885" y="2987580"/>
              <a:ext cx="6504470" cy="2842592"/>
              <a:chOff x="2502527" y="2166731"/>
              <a:chExt cx="6504470" cy="2842592"/>
            </a:xfrm>
          </p:grpSpPr>
          <p:grpSp>
            <p:nvGrpSpPr>
              <p:cNvPr id="25" name="Group 118"/>
              <p:cNvGrpSpPr/>
              <p:nvPr/>
            </p:nvGrpSpPr>
            <p:grpSpPr bwMode="auto">
              <a:xfrm>
                <a:off x="2661555" y="4446106"/>
                <a:ext cx="977484" cy="193795"/>
                <a:chOff x="876" y="2800"/>
                <a:chExt cx="642" cy="175"/>
              </a:xfrm>
            </p:grpSpPr>
            <p:sp>
              <p:nvSpPr>
                <p:cNvPr id="201" name="Rectangle 119"/>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202" name="Rectangle 120"/>
                <p:cNvSpPr>
                  <a:spLocks noChangeArrowheads="1"/>
                </p:cNvSpPr>
                <p:nvPr/>
              </p:nvSpPr>
              <p:spPr bwMode="auto">
                <a:xfrm>
                  <a:off x="945" y="2849"/>
                  <a:ext cx="151" cy="78"/>
                </a:xfrm>
                <a:prstGeom prst="rect">
                  <a:avLst/>
                </a:prstGeom>
                <a:solidFill>
                  <a:srgbClr val="FFFFFF"/>
                </a:solidFill>
                <a:ln w="1270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203" name="Rectangle 121"/>
                <p:cNvSpPr>
                  <a:spLocks noChangeArrowheads="1"/>
                </p:cNvSpPr>
                <p:nvPr/>
              </p:nvSpPr>
              <p:spPr bwMode="auto">
                <a:xfrm>
                  <a:off x="1117" y="2818"/>
                  <a:ext cx="124" cy="134"/>
                </a:xfrm>
                <a:prstGeom prst="rect">
                  <a:avLst/>
                </a:prstGeom>
                <a:solidFill>
                  <a:srgbClr val="FFFFFF"/>
                </a:solidFill>
                <a:ln w="1270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204" name="Rectangle 122"/>
                <p:cNvSpPr>
                  <a:spLocks noChangeArrowheads="1"/>
                </p:cNvSpPr>
                <p:nvPr/>
              </p:nvSpPr>
              <p:spPr bwMode="auto">
                <a:xfrm>
                  <a:off x="1263" y="2821"/>
                  <a:ext cx="125" cy="135"/>
                </a:xfrm>
                <a:prstGeom prst="rect">
                  <a:avLst/>
                </a:prstGeom>
                <a:solidFill>
                  <a:srgbClr val="FFFFFF"/>
                </a:solidFill>
                <a:ln w="1270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205"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grpSp>
          <p:grpSp>
            <p:nvGrpSpPr>
              <p:cNvPr id="26" name="Group 118"/>
              <p:cNvGrpSpPr/>
              <p:nvPr/>
            </p:nvGrpSpPr>
            <p:grpSpPr bwMode="auto">
              <a:xfrm>
                <a:off x="2575415" y="4611758"/>
                <a:ext cx="977484" cy="193795"/>
                <a:chOff x="876" y="2800"/>
                <a:chExt cx="642" cy="175"/>
              </a:xfrm>
            </p:grpSpPr>
            <p:sp>
              <p:nvSpPr>
                <p:cNvPr id="196" name="Rectangle 119"/>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197" name="Rectangle 120"/>
                <p:cNvSpPr>
                  <a:spLocks noChangeArrowheads="1"/>
                </p:cNvSpPr>
                <p:nvPr/>
              </p:nvSpPr>
              <p:spPr bwMode="auto">
                <a:xfrm>
                  <a:off x="945" y="2849"/>
                  <a:ext cx="151" cy="78"/>
                </a:xfrm>
                <a:prstGeom prst="rect">
                  <a:avLst/>
                </a:prstGeom>
                <a:solidFill>
                  <a:srgbClr val="FFFFFF"/>
                </a:solidFill>
                <a:ln w="1270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198" name="Rectangle 121"/>
                <p:cNvSpPr>
                  <a:spLocks noChangeArrowheads="1"/>
                </p:cNvSpPr>
                <p:nvPr/>
              </p:nvSpPr>
              <p:spPr bwMode="auto">
                <a:xfrm>
                  <a:off x="1117" y="2818"/>
                  <a:ext cx="124" cy="134"/>
                </a:xfrm>
                <a:prstGeom prst="rect">
                  <a:avLst/>
                </a:prstGeom>
                <a:solidFill>
                  <a:srgbClr val="FFFFFF"/>
                </a:solidFill>
                <a:ln w="1270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199" name="Rectangle 122"/>
                <p:cNvSpPr>
                  <a:spLocks noChangeArrowheads="1"/>
                </p:cNvSpPr>
                <p:nvPr/>
              </p:nvSpPr>
              <p:spPr bwMode="auto">
                <a:xfrm>
                  <a:off x="1263" y="2821"/>
                  <a:ext cx="125" cy="135"/>
                </a:xfrm>
                <a:prstGeom prst="rect">
                  <a:avLst/>
                </a:prstGeom>
                <a:solidFill>
                  <a:srgbClr val="FFFFFF"/>
                </a:solidFill>
                <a:ln w="1270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200"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endParaRPr>
                </a:p>
              </p:txBody>
            </p:sp>
          </p:grpSp>
          <p:grpSp>
            <p:nvGrpSpPr>
              <p:cNvPr id="27" name="Group 11"/>
              <p:cNvGrpSpPr/>
              <p:nvPr/>
            </p:nvGrpSpPr>
            <p:grpSpPr>
              <a:xfrm>
                <a:off x="4623758" y="2166731"/>
                <a:ext cx="2290665" cy="2842592"/>
                <a:chOff x="4199689" y="2922105"/>
                <a:chExt cx="2290665" cy="2842592"/>
              </a:xfrm>
            </p:grpSpPr>
            <p:grpSp>
              <p:nvGrpSpPr>
                <p:cNvPr id="84" name="Group 121"/>
                <p:cNvGrpSpPr/>
                <p:nvPr/>
              </p:nvGrpSpPr>
              <p:grpSpPr>
                <a:xfrm>
                  <a:off x="4802662" y="2922105"/>
                  <a:ext cx="1687692" cy="1311965"/>
                  <a:chOff x="1416732" y="5221357"/>
                  <a:chExt cx="1687692" cy="1311965"/>
                </a:xfrm>
              </p:grpSpPr>
              <p:cxnSp>
                <p:nvCxnSpPr>
                  <p:cNvPr id="183" name="Straight Connector 122"/>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23"/>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24"/>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25"/>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26"/>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27"/>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28"/>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29"/>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1" name="Group 130"/>
                  <p:cNvGrpSpPr/>
                  <p:nvPr/>
                </p:nvGrpSpPr>
                <p:grpSpPr>
                  <a:xfrm>
                    <a:off x="1749287" y="5221357"/>
                    <a:ext cx="1200970" cy="1311965"/>
                    <a:chOff x="4426226" y="4479235"/>
                    <a:chExt cx="1200970" cy="1311965"/>
                  </a:xfrm>
                </p:grpSpPr>
                <p:sp>
                  <p:nvSpPr>
                    <p:cNvPr id="194" name="Rectangle 133"/>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TextBox 194"/>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0</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92" name="TextBox 191"/>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TextBox 192"/>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5" name="Group 135"/>
                <p:cNvGrpSpPr/>
                <p:nvPr/>
              </p:nvGrpSpPr>
              <p:grpSpPr>
                <a:xfrm>
                  <a:off x="4716523" y="3140766"/>
                  <a:ext cx="1687692" cy="1311965"/>
                  <a:chOff x="1416732" y="5221357"/>
                  <a:chExt cx="1687692" cy="1311965"/>
                </a:xfrm>
              </p:grpSpPr>
              <p:cxnSp>
                <p:nvCxnSpPr>
                  <p:cNvPr id="170" name="Straight Connector 136"/>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37"/>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38"/>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39"/>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40"/>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41"/>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42"/>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43"/>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8" name="Group 144"/>
                  <p:cNvGrpSpPr/>
                  <p:nvPr/>
                </p:nvGrpSpPr>
                <p:grpSpPr>
                  <a:xfrm>
                    <a:off x="1749287" y="5221357"/>
                    <a:ext cx="1175002" cy="1311965"/>
                    <a:chOff x="4426226" y="4479235"/>
                    <a:chExt cx="1175002" cy="1311965"/>
                  </a:xfrm>
                </p:grpSpPr>
                <p:sp>
                  <p:nvSpPr>
                    <p:cNvPr id="181" name="Rectangle 147"/>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1</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79" name="TextBox 178"/>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TextBox 179"/>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6" name="Group 149"/>
                <p:cNvGrpSpPr/>
                <p:nvPr/>
              </p:nvGrpSpPr>
              <p:grpSpPr>
                <a:xfrm>
                  <a:off x="4630384" y="3359427"/>
                  <a:ext cx="1687692" cy="1311965"/>
                  <a:chOff x="1416732" y="5221357"/>
                  <a:chExt cx="1687692" cy="1311965"/>
                </a:xfrm>
              </p:grpSpPr>
              <p:cxnSp>
                <p:nvCxnSpPr>
                  <p:cNvPr id="157" name="Straight Connector 150"/>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1"/>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2"/>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3"/>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54"/>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55"/>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56"/>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57"/>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5" name="Group 158"/>
                  <p:cNvGrpSpPr/>
                  <p:nvPr/>
                </p:nvGrpSpPr>
                <p:grpSpPr>
                  <a:xfrm>
                    <a:off x="1749287" y="5221357"/>
                    <a:ext cx="1175002" cy="1311965"/>
                    <a:chOff x="4426226" y="4479235"/>
                    <a:chExt cx="1175002" cy="1311965"/>
                  </a:xfrm>
                </p:grpSpPr>
                <p:sp>
                  <p:nvSpPr>
                    <p:cNvPr id="168" name="Rectangle 161"/>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TextBox 168"/>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2</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66" name="TextBox 165"/>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TextBox 166"/>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163"/>
                <p:cNvGrpSpPr/>
                <p:nvPr/>
              </p:nvGrpSpPr>
              <p:grpSpPr>
                <a:xfrm>
                  <a:off x="4544245" y="3578088"/>
                  <a:ext cx="1687692" cy="1311965"/>
                  <a:chOff x="1416732" y="5221357"/>
                  <a:chExt cx="1687692" cy="1311965"/>
                </a:xfrm>
              </p:grpSpPr>
              <p:cxnSp>
                <p:nvCxnSpPr>
                  <p:cNvPr id="144" name="Straight Connector 164"/>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65"/>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66"/>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67"/>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68"/>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69"/>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70"/>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71"/>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2" name="Group 172"/>
                  <p:cNvGrpSpPr/>
                  <p:nvPr/>
                </p:nvGrpSpPr>
                <p:grpSpPr>
                  <a:xfrm>
                    <a:off x="1749287" y="5221357"/>
                    <a:ext cx="1175002" cy="1311965"/>
                    <a:chOff x="4426226" y="4479235"/>
                    <a:chExt cx="1175002" cy="1311965"/>
                  </a:xfrm>
                </p:grpSpPr>
                <p:sp>
                  <p:nvSpPr>
                    <p:cNvPr id="155" name="Rectangle 175"/>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3</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3" name="TextBox 152"/>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4" name="TextBox 153"/>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8" name="Group 177"/>
                <p:cNvGrpSpPr/>
                <p:nvPr/>
              </p:nvGrpSpPr>
              <p:grpSpPr>
                <a:xfrm>
                  <a:off x="4458106" y="3796749"/>
                  <a:ext cx="1687692" cy="1311965"/>
                  <a:chOff x="1416732" y="5221357"/>
                  <a:chExt cx="1687692" cy="1311965"/>
                </a:xfrm>
              </p:grpSpPr>
              <p:cxnSp>
                <p:nvCxnSpPr>
                  <p:cNvPr id="131" name="Straight Connector 178"/>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79"/>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80"/>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81"/>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82"/>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83"/>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84"/>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85"/>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9" name="Group 186"/>
                  <p:cNvGrpSpPr/>
                  <p:nvPr/>
                </p:nvGrpSpPr>
                <p:grpSpPr>
                  <a:xfrm>
                    <a:off x="1749287" y="5221357"/>
                    <a:ext cx="1175002" cy="1311965"/>
                    <a:chOff x="4426226" y="4479235"/>
                    <a:chExt cx="1175002" cy="1311965"/>
                  </a:xfrm>
                </p:grpSpPr>
                <p:sp>
                  <p:nvSpPr>
                    <p:cNvPr id="142" name="Rectangle 189"/>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TextBox 142"/>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4</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0" name="TextBox 139"/>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TextBox 140"/>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9" name="Group 191"/>
                <p:cNvGrpSpPr/>
                <p:nvPr/>
              </p:nvGrpSpPr>
              <p:grpSpPr>
                <a:xfrm>
                  <a:off x="4371967" y="4015410"/>
                  <a:ext cx="1687692" cy="1311965"/>
                  <a:chOff x="1416732" y="5221357"/>
                  <a:chExt cx="1687692" cy="1311965"/>
                </a:xfrm>
              </p:grpSpPr>
              <p:cxnSp>
                <p:nvCxnSpPr>
                  <p:cNvPr id="118" name="Straight Connector 192"/>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93"/>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94"/>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95"/>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96"/>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97"/>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98"/>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99"/>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6" name="Group 200"/>
                  <p:cNvGrpSpPr/>
                  <p:nvPr/>
                </p:nvGrpSpPr>
                <p:grpSpPr>
                  <a:xfrm>
                    <a:off x="1749287" y="5221357"/>
                    <a:ext cx="1175002" cy="1311965"/>
                    <a:chOff x="4426226" y="4479235"/>
                    <a:chExt cx="1175002" cy="1311965"/>
                  </a:xfrm>
                </p:grpSpPr>
                <p:sp>
                  <p:nvSpPr>
                    <p:cNvPr id="129" name="Rectangle 203"/>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TextBox 129"/>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5</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7" name="TextBox 126"/>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TextBox 127"/>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 name="Group 205"/>
                <p:cNvGrpSpPr/>
                <p:nvPr/>
              </p:nvGrpSpPr>
              <p:grpSpPr>
                <a:xfrm>
                  <a:off x="4285828" y="4234071"/>
                  <a:ext cx="1687692" cy="1311965"/>
                  <a:chOff x="1416732" y="5221357"/>
                  <a:chExt cx="1687692" cy="1311965"/>
                </a:xfrm>
              </p:grpSpPr>
              <p:cxnSp>
                <p:nvCxnSpPr>
                  <p:cNvPr id="105" name="Straight Connector 206"/>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207"/>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208"/>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209"/>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210"/>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211"/>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212"/>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213"/>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3" name="Group 214"/>
                  <p:cNvGrpSpPr/>
                  <p:nvPr/>
                </p:nvGrpSpPr>
                <p:grpSpPr>
                  <a:xfrm>
                    <a:off x="1749287" y="5221357"/>
                    <a:ext cx="1175002" cy="1311965"/>
                    <a:chOff x="4426226" y="4479235"/>
                    <a:chExt cx="1175002" cy="1311965"/>
                  </a:xfrm>
                </p:grpSpPr>
                <p:sp>
                  <p:nvSpPr>
                    <p:cNvPr id="116" name="Rectangle 217"/>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TextBox 116"/>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6</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14" name="TextBox 113"/>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5" name="TextBox 114"/>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 name="Group 219"/>
                <p:cNvGrpSpPr/>
                <p:nvPr/>
              </p:nvGrpSpPr>
              <p:grpSpPr>
                <a:xfrm>
                  <a:off x="4199689" y="4452732"/>
                  <a:ext cx="1687692" cy="1311965"/>
                  <a:chOff x="1416732" y="5221357"/>
                  <a:chExt cx="1687692" cy="1311965"/>
                </a:xfrm>
              </p:grpSpPr>
              <p:cxnSp>
                <p:nvCxnSpPr>
                  <p:cNvPr id="92" name="Straight Connector 220"/>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221"/>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241"/>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242"/>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243"/>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244"/>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245"/>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246"/>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0" name="Group 247"/>
                  <p:cNvGrpSpPr/>
                  <p:nvPr/>
                </p:nvGrpSpPr>
                <p:grpSpPr>
                  <a:xfrm>
                    <a:off x="1749287" y="5221357"/>
                    <a:ext cx="1200970" cy="1311965"/>
                    <a:chOff x="4426226" y="4479235"/>
                    <a:chExt cx="1200970" cy="1311965"/>
                  </a:xfrm>
                </p:grpSpPr>
                <p:sp>
                  <p:nvSpPr>
                    <p:cNvPr id="103" name="Rectangle 250"/>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TextBox 103"/>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fabric plane 7</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1" name="TextBox 100"/>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TextBox 101"/>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8" name="Group 148"/>
              <p:cNvGrpSpPr/>
              <p:nvPr/>
            </p:nvGrpSpPr>
            <p:grpSpPr bwMode="auto">
              <a:xfrm>
                <a:off x="7458844" y="4535520"/>
                <a:ext cx="799405" cy="236966"/>
                <a:chOff x="453" y="3465"/>
                <a:chExt cx="561" cy="136"/>
              </a:xfrm>
            </p:grpSpPr>
            <p:sp>
              <p:nvSpPr>
                <p:cNvPr id="79" name="Rectangle 149"/>
                <p:cNvSpPr>
                  <a:spLocks noChangeArrowheads="1"/>
                </p:cNvSpPr>
                <p:nvPr/>
              </p:nvSpPr>
              <p:spPr bwMode="auto">
                <a:xfrm>
                  <a:off x="496" y="3465"/>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80" name="Rectangle 150"/>
                <p:cNvSpPr>
                  <a:spLocks noChangeArrowheads="1"/>
                </p:cNvSpPr>
                <p:nvPr/>
              </p:nvSpPr>
              <p:spPr bwMode="auto">
                <a:xfrm>
                  <a:off x="769" y="3504"/>
                  <a:ext cx="132" cy="61"/>
                </a:xfrm>
                <a:prstGeom prst="rect">
                  <a:avLst/>
                </a:prstGeom>
                <a:solidFill>
                  <a:srgbClr val="FFFFFF"/>
                </a:solidFill>
                <a:ln w="158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81" name="Rectangle 151"/>
                <p:cNvSpPr>
                  <a:spLocks noChangeArrowheads="1"/>
                </p:cNvSpPr>
                <p:nvPr/>
              </p:nvSpPr>
              <p:spPr bwMode="auto">
                <a:xfrm>
                  <a:off x="642" y="3481"/>
                  <a:ext cx="108" cy="104"/>
                </a:xfrm>
                <a:prstGeom prst="rect">
                  <a:avLst/>
                </a:prstGeom>
                <a:solidFill>
                  <a:srgbClr val="FFFFFF"/>
                </a:solidFill>
                <a:ln w="158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82" name="Rectangle 152"/>
                <p:cNvSpPr>
                  <a:spLocks noChangeArrowheads="1"/>
                </p:cNvSpPr>
                <p:nvPr/>
              </p:nvSpPr>
              <p:spPr bwMode="auto">
                <a:xfrm>
                  <a:off x="515" y="3478"/>
                  <a:ext cx="108" cy="105"/>
                </a:xfrm>
                <a:prstGeom prst="rect">
                  <a:avLst/>
                </a:prstGeom>
                <a:solidFill>
                  <a:srgbClr val="FFFFFF"/>
                </a:solidFill>
                <a:ln w="158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83" name="Line 153"/>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grpSp>
          <p:cxnSp>
            <p:nvCxnSpPr>
              <p:cNvPr id="29" name="Straight Connector 15"/>
              <p:cNvCxnSpPr/>
              <p:nvPr/>
            </p:nvCxnSpPr>
            <p:spPr>
              <a:xfrm flipH="1">
                <a:off x="4374532" y="2250005"/>
                <a:ext cx="1064231" cy="29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306"/>
              <p:cNvCxnSpPr/>
              <p:nvPr/>
            </p:nvCxnSpPr>
            <p:spPr>
              <a:xfrm flipH="1">
                <a:off x="4379613" y="2473015"/>
                <a:ext cx="975008" cy="70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7"/>
              <p:cNvCxnSpPr/>
              <p:nvPr/>
            </p:nvCxnSpPr>
            <p:spPr>
              <a:xfrm flipH="1" flipV="1">
                <a:off x="4374532" y="2542460"/>
                <a:ext cx="887706" cy="145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08"/>
              <p:cNvCxnSpPr/>
              <p:nvPr/>
            </p:nvCxnSpPr>
            <p:spPr>
              <a:xfrm flipH="1" flipV="1">
                <a:off x="4383143" y="2539506"/>
                <a:ext cx="803404" cy="366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09"/>
              <p:cNvCxnSpPr/>
              <p:nvPr/>
            </p:nvCxnSpPr>
            <p:spPr>
              <a:xfrm flipH="1" flipV="1">
                <a:off x="4374532" y="2542460"/>
                <a:ext cx="721772" cy="582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10"/>
              <p:cNvCxnSpPr/>
              <p:nvPr/>
            </p:nvCxnSpPr>
            <p:spPr>
              <a:xfrm flipH="1" flipV="1">
                <a:off x="4379613" y="2543036"/>
                <a:ext cx="630409" cy="796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11"/>
              <p:cNvCxnSpPr/>
              <p:nvPr/>
            </p:nvCxnSpPr>
            <p:spPr>
              <a:xfrm flipH="1" flipV="1">
                <a:off x="4374532" y="2542460"/>
                <a:ext cx="554878" cy="1023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12"/>
              <p:cNvCxnSpPr/>
              <p:nvPr/>
            </p:nvCxnSpPr>
            <p:spPr>
              <a:xfrm flipH="1" flipV="1">
                <a:off x="4374532" y="2542460"/>
                <a:ext cx="463674" cy="1239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13"/>
              <p:cNvCxnSpPr/>
              <p:nvPr/>
            </p:nvCxnSpPr>
            <p:spPr>
              <a:xfrm flipH="1" flipV="1">
                <a:off x="6814697" y="3196191"/>
                <a:ext cx="643514" cy="145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14"/>
              <p:cNvCxnSpPr>
                <a:stCxn id="83" idx="0"/>
              </p:cNvCxnSpPr>
              <p:nvPr/>
            </p:nvCxnSpPr>
            <p:spPr>
              <a:xfrm flipH="1" flipV="1">
                <a:off x="6730554" y="3415671"/>
                <a:ext cx="728290" cy="1238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15"/>
              <p:cNvCxnSpPr>
                <a:stCxn id="83" idx="0"/>
              </p:cNvCxnSpPr>
              <p:nvPr/>
            </p:nvCxnSpPr>
            <p:spPr>
              <a:xfrm flipH="1" flipV="1">
                <a:off x="6653472" y="3638681"/>
                <a:ext cx="805372" cy="1015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16"/>
              <p:cNvCxnSpPr>
                <a:stCxn id="83" idx="0"/>
              </p:cNvCxnSpPr>
              <p:nvPr/>
            </p:nvCxnSpPr>
            <p:spPr>
              <a:xfrm flipH="1" flipV="1">
                <a:off x="6569330" y="3858161"/>
                <a:ext cx="889514" cy="7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317"/>
              <p:cNvCxnSpPr>
                <a:stCxn id="83" idx="0"/>
              </p:cNvCxnSpPr>
              <p:nvPr/>
            </p:nvCxnSpPr>
            <p:spPr>
              <a:xfrm flipH="1" flipV="1">
                <a:off x="6478128" y="4074111"/>
                <a:ext cx="980716" cy="579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318"/>
              <p:cNvCxnSpPr>
                <a:stCxn id="83" idx="0"/>
              </p:cNvCxnSpPr>
              <p:nvPr/>
            </p:nvCxnSpPr>
            <p:spPr>
              <a:xfrm flipH="1" flipV="1">
                <a:off x="6390458" y="4290061"/>
                <a:ext cx="1068386" cy="36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319"/>
              <p:cNvCxnSpPr>
                <a:stCxn id="83" idx="0"/>
              </p:cNvCxnSpPr>
              <p:nvPr/>
            </p:nvCxnSpPr>
            <p:spPr>
              <a:xfrm flipH="1" flipV="1">
                <a:off x="6299258" y="4509543"/>
                <a:ext cx="1159586" cy="144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320"/>
              <p:cNvCxnSpPr/>
              <p:nvPr/>
            </p:nvCxnSpPr>
            <p:spPr>
              <a:xfrm flipH="1">
                <a:off x="6218650" y="4657807"/>
                <a:ext cx="1228969" cy="78279"/>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Group 118"/>
              <p:cNvGrpSpPr/>
              <p:nvPr/>
            </p:nvGrpSpPr>
            <p:grpSpPr bwMode="auto">
              <a:xfrm>
                <a:off x="2502527" y="4777410"/>
                <a:ext cx="977484" cy="193795"/>
                <a:chOff x="876" y="2800"/>
                <a:chExt cx="642" cy="175"/>
              </a:xfrm>
            </p:grpSpPr>
            <p:sp>
              <p:nvSpPr>
                <p:cNvPr id="74" name="Rectangle 119"/>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75" name="Rectangle 120"/>
                <p:cNvSpPr>
                  <a:spLocks noChangeArrowheads="1"/>
                </p:cNvSpPr>
                <p:nvPr/>
              </p:nvSpPr>
              <p:spPr bwMode="auto">
                <a:xfrm>
                  <a:off x="945" y="2849"/>
                  <a:ext cx="151" cy="78"/>
                </a:xfrm>
                <a:prstGeom prst="rect">
                  <a:avLst/>
                </a:prstGeom>
                <a:solidFill>
                  <a:srgbClr val="FFFFFF"/>
                </a:solidFill>
                <a:ln w="1270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76" name="Rectangle 121"/>
                <p:cNvSpPr>
                  <a:spLocks noChangeArrowheads="1"/>
                </p:cNvSpPr>
                <p:nvPr/>
              </p:nvSpPr>
              <p:spPr bwMode="auto">
                <a:xfrm>
                  <a:off x="1117" y="2821"/>
                  <a:ext cx="124" cy="134"/>
                </a:xfrm>
                <a:prstGeom prst="rect">
                  <a:avLst/>
                </a:prstGeom>
                <a:solidFill>
                  <a:srgbClr val="FFFFFF"/>
                </a:solidFill>
                <a:ln w="1270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77" name="Rectangle 122"/>
                <p:cNvSpPr>
                  <a:spLocks noChangeArrowheads="1"/>
                </p:cNvSpPr>
                <p:nvPr/>
              </p:nvSpPr>
              <p:spPr bwMode="auto">
                <a:xfrm>
                  <a:off x="1263" y="2821"/>
                  <a:ext cx="125" cy="135"/>
                </a:xfrm>
                <a:prstGeom prst="rect">
                  <a:avLst/>
                </a:prstGeom>
                <a:solidFill>
                  <a:srgbClr val="FFFFFF"/>
                </a:solidFill>
                <a:ln w="1270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78"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grpSp>
          <p:grpSp>
            <p:nvGrpSpPr>
              <p:cNvPr id="46" name="Group 35"/>
              <p:cNvGrpSpPr/>
              <p:nvPr/>
            </p:nvGrpSpPr>
            <p:grpSpPr>
              <a:xfrm>
                <a:off x="3507269" y="2955235"/>
                <a:ext cx="216590" cy="413440"/>
                <a:chOff x="3507269" y="2955235"/>
                <a:chExt cx="216590" cy="413440"/>
              </a:xfrm>
            </p:grpSpPr>
            <p:sp>
              <p:nvSpPr>
                <p:cNvPr id="71" name="Oval 32"/>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Oval 339"/>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340"/>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 name="Group 341"/>
              <p:cNvGrpSpPr/>
              <p:nvPr/>
            </p:nvGrpSpPr>
            <p:grpSpPr>
              <a:xfrm>
                <a:off x="3177069" y="3850585"/>
                <a:ext cx="216590" cy="413440"/>
                <a:chOff x="3507269" y="2955235"/>
                <a:chExt cx="216590" cy="413440"/>
              </a:xfrm>
            </p:grpSpPr>
            <p:sp>
              <p:nvSpPr>
                <p:cNvPr id="68" name="Oval 342"/>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Oval 343"/>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Oval 344"/>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8" name="Group 118"/>
              <p:cNvGrpSpPr/>
              <p:nvPr/>
            </p:nvGrpSpPr>
            <p:grpSpPr bwMode="auto">
              <a:xfrm>
                <a:off x="3399128" y="2453587"/>
                <a:ext cx="977484" cy="193795"/>
                <a:chOff x="876" y="2800"/>
                <a:chExt cx="642" cy="175"/>
              </a:xfrm>
            </p:grpSpPr>
            <p:sp>
              <p:nvSpPr>
                <p:cNvPr id="63" name="Rectangle 119"/>
                <p:cNvSpPr>
                  <a:spLocks noChangeArrowheads="1"/>
                </p:cNvSpPr>
                <p:nvPr/>
              </p:nvSpPr>
              <p:spPr bwMode="auto">
                <a:xfrm>
                  <a:off x="925" y="2800"/>
                  <a:ext cx="485" cy="175"/>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64" name="Rectangle 120"/>
                <p:cNvSpPr>
                  <a:spLocks noChangeArrowheads="1"/>
                </p:cNvSpPr>
                <p:nvPr/>
              </p:nvSpPr>
              <p:spPr bwMode="auto">
                <a:xfrm>
                  <a:off x="945" y="2849"/>
                  <a:ext cx="151" cy="78"/>
                </a:xfrm>
                <a:prstGeom prst="rect">
                  <a:avLst/>
                </a:prstGeom>
                <a:solidFill>
                  <a:srgbClr val="FFFFFF"/>
                </a:solidFill>
                <a:ln w="1270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65" name="Rectangle 121"/>
                <p:cNvSpPr>
                  <a:spLocks noChangeArrowheads="1"/>
                </p:cNvSpPr>
                <p:nvPr/>
              </p:nvSpPr>
              <p:spPr bwMode="auto">
                <a:xfrm>
                  <a:off x="1117" y="2821"/>
                  <a:ext cx="124" cy="134"/>
                </a:xfrm>
                <a:prstGeom prst="rect">
                  <a:avLst/>
                </a:prstGeom>
                <a:solidFill>
                  <a:srgbClr val="FFFFFF"/>
                </a:solidFill>
                <a:ln w="12700">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66" name="Rectangle 122"/>
                <p:cNvSpPr>
                  <a:spLocks noChangeArrowheads="1"/>
                </p:cNvSpPr>
                <p:nvPr/>
              </p:nvSpPr>
              <p:spPr bwMode="auto">
                <a:xfrm>
                  <a:off x="1263" y="2821"/>
                  <a:ext cx="125" cy="135"/>
                </a:xfrm>
                <a:prstGeom prst="rect">
                  <a:avLst/>
                </a:prstGeom>
                <a:solidFill>
                  <a:srgbClr val="FFFFFF"/>
                </a:solidFill>
                <a:ln w="1270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67" name="Line 123"/>
                <p:cNvSpPr>
                  <a:spLocks noChangeShapeType="1"/>
                </p:cNvSpPr>
                <p:nvPr/>
              </p:nvSpPr>
              <p:spPr bwMode="auto">
                <a:xfrm flipV="1">
                  <a:off x="876" y="2882"/>
                  <a:ext cx="642" cy="5"/>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grpSp>
          <p:grpSp>
            <p:nvGrpSpPr>
              <p:cNvPr id="49" name="Group 351"/>
              <p:cNvGrpSpPr/>
              <p:nvPr/>
            </p:nvGrpSpPr>
            <p:grpSpPr>
              <a:xfrm>
                <a:off x="8205165" y="3160644"/>
                <a:ext cx="216590" cy="413440"/>
                <a:chOff x="3507269" y="2955235"/>
                <a:chExt cx="216590" cy="413440"/>
              </a:xfrm>
            </p:grpSpPr>
            <p:sp>
              <p:nvSpPr>
                <p:cNvPr id="60" name="Oval 352"/>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353"/>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354"/>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0" name="Group 355"/>
              <p:cNvGrpSpPr/>
              <p:nvPr/>
            </p:nvGrpSpPr>
            <p:grpSpPr>
              <a:xfrm>
                <a:off x="7874965" y="4055994"/>
                <a:ext cx="216590" cy="413440"/>
                <a:chOff x="3507269" y="2955235"/>
                <a:chExt cx="216590" cy="413440"/>
              </a:xfrm>
            </p:grpSpPr>
            <p:sp>
              <p:nvSpPr>
                <p:cNvPr id="57" name="Oval 356"/>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357"/>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358"/>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 name="Group 148"/>
              <p:cNvGrpSpPr/>
              <p:nvPr/>
            </p:nvGrpSpPr>
            <p:grpSpPr bwMode="auto">
              <a:xfrm>
                <a:off x="8207592" y="2673589"/>
                <a:ext cx="799405" cy="236966"/>
                <a:chOff x="453" y="3465"/>
                <a:chExt cx="561" cy="136"/>
              </a:xfrm>
            </p:grpSpPr>
            <p:sp>
              <p:nvSpPr>
                <p:cNvPr id="52" name="Rectangle 149"/>
                <p:cNvSpPr>
                  <a:spLocks noChangeArrowheads="1"/>
                </p:cNvSpPr>
                <p:nvPr/>
              </p:nvSpPr>
              <p:spPr bwMode="auto">
                <a:xfrm>
                  <a:off x="496" y="3465"/>
                  <a:ext cx="424" cy="136"/>
                </a:xfrm>
                <a:prstGeom prst="rect">
                  <a:avLst/>
                </a:prstGeom>
                <a:solidFill>
                  <a:srgbClr val="FFFFFF"/>
                </a:solidFill>
                <a:ln w="19050">
                  <a:solidFill>
                    <a:srgbClr val="5F5F5F"/>
                  </a:solidFill>
                  <a:miter lim="800000"/>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53" name="Rectangle 150"/>
                <p:cNvSpPr>
                  <a:spLocks noChangeArrowheads="1"/>
                </p:cNvSpPr>
                <p:nvPr/>
              </p:nvSpPr>
              <p:spPr bwMode="auto">
                <a:xfrm>
                  <a:off x="769" y="3504"/>
                  <a:ext cx="132" cy="61"/>
                </a:xfrm>
                <a:prstGeom prst="rect">
                  <a:avLst/>
                </a:prstGeom>
                <a:solidFill>
                  <a:srgbClr val="FFFFFF"/>
                </a:solidFill>
                <a:ln w="15875">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54" name="Rectangle 151"/>
                <p:cNvSpPr>
                  <a:spLocks noChangeArrowheads="1"/>
                </p:cNvSpPr>
                <p:nvPr/>
              </p:nvSpPr>
              <p:spPr bwMode="auto">
                <a:xfrm>
                  <a:off x="642" y="3481"/>
                  <a:ext cx="108" cy="104"/>
                </a:xfrm>
                <a:prstGeom prst="rect">
                  <a:avLst/>
                </a:prstGeom>
                <a:solidFill>
                  <a:srgbClr val="FFFFFF"/>
                </a:solidFill>
                <a:ln w="15875">
                  <a:solidFill>
                    <a:srgbClr val="3333CC"/>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55" name="Rectangle 152"/>
                <p:cNvSpPr>
                  <a:spLocks noChangeArrowheads="1"/>
                </p:cNvSpPr>
                <p:nvPr/>
              </p:nvSpPr>
              <p:spPr bwMode="auto">
                <a:xfrm>
                  <a:off x="515" y="3478"/>
                  <a:ext cx="108" cy="105"/>
                </a:xfrm>
                <a:prstGeom prst="rect">
                  <a:avLst/>
                </a:prstGeom>
                <a:solidFill>
                  <a:srgbClr val="FFFFFF"/>
                </a:solidFill>
                <a:ln w="15875">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sp>
              <p:nvSpPr>
                <p:cNvPr id="56" name="Line 153"/>
                <p:cNvSpPr>
                  <a:spLocks noChangeShapeType="1"/>
                </p:cNvSpPr>
                <p:nvPr/>
              </p:nvSpPr>
              <p:spPr bwMode="auto">
                <a:xfrm flipV="1">
                  <a:off x="453" y="3529"/>
                  <a:ext cx="561" cy="4"/>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charset="-128"/>
                    <a:cs typeface="+mn-cs"/>
                  </a:endParaRPr>
                </a:p>
              </p:txBody>
            </p:sp>
          </p:grpSp>
        </p:grpSp>
        <p:pic>
          <p:nvPicPr>
            <p:cNvPr id="206" name="Picture 3"/>
            <p:cNvPicPr>
              <a:picLocks noChangeAspect="1"/>
            </p:cNvPicPr>
            <p:nvPr/>
          </p:nvPicPr>
          <p:blipFill>
            <a:blip r:embed="rId1"/>
            <a:stretch>
              <a:fillRect/>
            </a:stretch>
          </p:blipFill>
          <p:spPr>
            <a:xfrm>
              <a:off x="8036909" y="4890993"/>
              <a:ext cx="937683" cy="733606"/>
            </a:xfrm>
            <a:prstGeom prst="rect">
              <a:avLst/>
            </a:prstGeom>
          </p:spPr>
        </p:pic>
      </p:grpSp>
      <p:sp>
        <p:nvSpPr>
          <p:cNvPr id="23" name="TextBox 22"/>
          <p:cNvSpPr txBox="1"/>
          <p:nvPr/>
        </p:nvSpPr>
        <p:spPr>
          <a:xfrm>
            <a:off x="5134248" y="9341296"/>
            <a:ext cx="1562607" cy="338554"/>
          </a:xfrm>
          <a:prstGeom prst="rect">
            <a:avLst/>
          </a:prstGeom>
          <a:noFill/>
        </p:spPr>
        <p:txBody>
          <a:bodyPr wrap="none" rtlCol="0">
            <a:spAutoFit/>
          </a:bodyPr>
          <a:lstStyle/>
          <a:p>
            <a:r>
              <a:rPr lang="en-US" dirty="0">
                <a:solidFill>
                  <a:srgbClr val="FF0000"/>
                </a:solidFill>
              </a:rPr>
              <a:t>This is a fat tree!</a:t>
            </a:r>
            <a:endParaRPr 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r>
              <a:rPr lang="zh-CN" altLang="en-US" dirty="0"/>
              <a:t>：</a:t>
            </a:r>
            <a:r>
              <a:rPr lang="en-US" altLang="zh-CN" dirty="0"/>
              <a:t>Dynamic networking</a:t>
            </a:r>
            <a:endParaRPr lang="en-US" dirty="0"/>
          </a:p>
        </p:txBody>
      </p:sp>
      <p:sp>
        <p:nvSpPr>
          <p:cNvPr id="3" name="Content Placeholder 2"/>
          <p:cNvSpPr>
            <a:spLocks noGrp="1"/>
          </p:cNvSpPr>
          <p:nvPr>
            <p:ph idx="1"/>
          </p:nvPr>
        </p:nvSpPr>
        <p:spPr>
          <a:xfrm>
            <a:off x="495300" y="6460976"/>
            <a:ext cx="12012613" cy="2581424"/>
          </a:xfrm>
        </p:spPr>
        <p:txBody>
          <a:bodyPr/>
          <a:lstStyle/>
          <a:p>
            <a:r>
              <a:rPr lang="en-US" altLang="zh-CN" dirty="0"/>
              <a:t>Dynamic networking</a:t>
            </a:r>
            <a:endParaRPr lang="en-US" altLang="zh-CN" dirty="0"/>
          </a:p>
          <a:p>
            <a:pPr lvl="1"/>
            <a:r>
              <a:rPr lang="en-US" altLang="zh-CN" dirty="0"/>
              <a:t>Switching the connection structure takes time, but it can be fully adapted to the needs of algorithms</a:t>
            </a:r>
            <a:endParaRPr lang="en-US" altLang="zh-CN" dirty="0"/>
          </a:p>
          <a:p>
            <a:pPr lvl="1"/>
            <a:r>
              <a:rPr lang="en-US" altLang="zh-CN" dirty="0"/>
              <a:t>Usually more expensive, and less scalable</a:t>
            </a:r>
            <a:endParaRPr lang="en-US" dirty="0"/>
          </a:p>
        </p:txBody>
      </p:sp>
      <p:pic>
        <p:nvPicPr>
          <p:cNvPr id="2050" name="Picture 2" descr="Structure of Network-on-Chip (NoC) and crossbar array | Download Scientific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74733" y="1924472"/>
            <a:ext cx="7855333" cy="4058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a:r>
              <a:rPr lang="en-US" altLang="en-US" dirty="0">
                <a:ea typeface="宋体" panose="02010600030101010101" pitchFamily="2" charset="-122"/>
              </a:rPr>
              <a:t>Section</a:t>
            </a:r>
            <a:endParaRPr lang="en-US" altLang="en-US" dirty="0"/>
          </a:p>
        </p:txBody>
      </p:sp>
      <p:sp>
        <p:nvSpPr>
          <p:cNvPr id="89091" name="Content Placeholder 2"/>
          <p:cNvSpPr>
            <a:spLocks noGrp="1"/>
          </p:cNvSpPr>
          <p:nvPr>
            <p:ph idx="1"/>
          </p:nvPr>
        </p:nvSpPr>
        <p:spPr>
          <a:xfrm>
            <a:off x="495300" y="1563688"/>
            <a:ext cx="12012613" cy="2076450"/>
          </a:xfrm>
        </p:spPr>
        <p:txBody>
          <a:bodyPr/>
          <a:lstStyle/>
          <a:p>
            <a:pPr algn="just">
              <a:lnSpc>
                <a:spcPct val="107000"/>
              </a:lnSpc>
              <a:spcAft>
                <a:spcPts val="800"/>
              </a:spcAft>
            </a:pPr>
            <a:r>
              <a:rPr lang="en-US" altLang="zh-CN" sz="4000" dirty="0">
                <a:solidFill>
                  <a:srgbClr val="C00000"/>
                </a:solidFill>
                <a:ea typeface="等线" panose="02010600030101010101" pitchFamily="2" charset="-122"/>
                <a:cs typeface="Arial" panose="020B0604020202020204" pitchFamily="34" charset="0"/>
              </a:rPr>
              <a:t>Review of MPI</a:t>
            </a:r>
            <a:endParaRPr lang="en-US" altLang="en-US" sz="4000" dirty="0">
              <a:solidFill>
                <a:srgbClr val="C00000"/>
              </a:solidFill>
              <a:ea typeface="等线" panose="02010600030101010101" pitchFamily="2" charset="-122"/>
              <a:cs typeface="Arial" panose="020B0604020202020204" pitchFamily="34" charset="0"/>
            </a:endParaRPr>
          </a:p>
        </p:txBody>
      </p:sp>
    </p:spTree>
  </p:cSld>
  <p:clrMapOvr>
    <a:masterClrMapping/>
  </p:clrMapOvr>
  <p:transition spd="slow" advTm="18131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The MPI is an API</a:t>
            </a:r>
            <a:endParaRPr lang="en-US" dirty="0"/>
          </a:p>
        </p:txBody>
      </p:sp>
      <p:sp>
        <p:nvSpPr>
          <p:cNvPr id="3" name="Content Placeholder 2"/>
          <p:cNvSpPr>
            <a:spLocks noGrp="1"/>
          </p:cNvSpPr>
          <p:nvPr>
            <p:ph idx="1"/>
          </p:nvPr>
        </p:nvSpPr>
        <p:spPr/>
        <p:txBody>
          <a:bodyPr/>
          <a:lstStyle/>
          <a:p>
            <a:r>
              <a:rPr lang="en-US" altLang="zh-CN" dirty="0"/>
              <a:t>API (</a:t>
            </a:r>
            <a:r>
              <a:rPr lang="en-US" b="1" i="0" dirty="0">
                <a:solidFill>
                  <a:srgbClr val="202122"/>
                </a:solidFill>
                <a:effectLst/>
                <a:latin typeface="Arial" panose="020B0604020202020204" pitchFamily="34" charset="0"/>
              </a:rPr>
              <a:t>A</a:t>
            </a:r>
            <a:r>
              <a:rPr lang="en-US" b="0" i="0" dirty="0">
                <a:solidFill>
                  <a:srgbClr val="202122"/>
                </a:solidFill>
                <a:effectLst/>
                <a:latin typeface="Arial" panose="020B0604020202020204" pitchFamily="34" charset="0"/>
              </a:rPr>
              <a:t>pplication </a:t>
            </a:r>
            <a:r>
              <a:rPr lang="en-US" b="1" i="0" dirty="0">
                <a:solidFill>
                  <a:srgbClr val="202122"/>
                </a:solidFill>
                <a:effectLst/>
                <a:latin typeface="Arial" panose="020B0604020202020204" pitchFamily="34" charset="0"/>
              </a:rPr>
              <a:t>P</a:t>
            </a:r>
            <a:r>
              <a:rPr lang="en-US" b="0" i="0" dirty="0">
                <a:solidFill>
                  <a:srgbClr val="202122"/>
                </a:solidFill>
                <a:effectLst/>
                <a:latin typeface="Arial" panose="020B0604020202020204" pitchFamily="34" charset="0"/>
              </a:rPr>
              <a:t>rogramming </a:t>
            </a:r>
            <a:r>
              <a:rPr lang="en-US" b="1" i="0" dirty="0">
                <a:solidFill>
                  <a:srgbClr val="202122"/>
                </a:solidFill>
                <a:effectLst/>
                <a:latin typeface="Arial" panose="020B0604020202020204" pitchFamily="34" charset="0"/>
              </a:rPr>
              <a:t>I</a:t>
            </a:r>
            <a:r>
              <a:rPr lang="en-US" b="0" i="0" dirty="0">
                <a:solidFill>
                  <a:srgbClr val="202122"/>
                </a:solidFill>
                <a:effectLst/>
                <a:latin typeface="Arial" panose="020B0604020202020204" pitchFamily="34" charset="0"/>
              </a:rPr>
              <a:t>nterface)</a:t>
            </a:r>
            <a:endParaRPr lang="en-US" b="0" i="0" dirty="0">
              <a:solidFill>
                <a:srgbClr val="202122"/>
              </a:solidFill>
              <a:effectLst/>
              <a:latin typeface="Arial" panose="020B0604020202020204" pitchFamily="34" charset="0"/>
            </a:endParaRPr>
          </a:p>
          <a:p>
            <a:pPr lvl="1"/>
            <a:r>
              <a:rPr lang="en-US" altLang="zh-CN" dirty="0"/>
              <a:t>An </a:t>
            </a:r>
            <a:r>
              <a:rPr lang="en-US" altLang="zh-CN" u="sng" dirty="0"/>
              <a:t>API</a:t>
            </a:r>
            <a:r>
              <a:rPr lang="en-US" altLang="zh-CN" dirty="0"/>
              <a:t> is a way for two or more computer programs to communicate with each other. </a:t>
            </a:r>
            <a:endParaRPr lang="en-US" altLang="zh-CN" dirty="0"/>
          </a:p>
          <a:p>
            <a:pPr lvl="1"/>
            <a:r>
              <a:rPr lang="en-US" altLang="zh-CN" dirty="0"/>
              <a:t>A document or standard that describes how to build or use such a connection or interface is called an </a:t>
            </a:r>
            <a:r>
              <a:rPr lang="en-US" altLang="zh-CN" u="sng" dirty="0"/>
              <a:t>API specification</a:t>
            </a:r>
            <a:r>
              <a:rPr lang="en-US" altLang="zh-CN" dirty="0"/>
              <a:t>. </a:t>
            </a:r>
            <a:endParaRPr lang="en-US" altLang="zh-CN" dirty="0"/>
          </a:p>
          <a:p>
            <a:pPr lvl="1"/>
            <a:r>
              <a:rPr lang="en-US" altLang="zh-CN" dirty="0"/>
              <a:t>A computer system that meets this standard is said to </a:t>
            </a:r>
            <a:r>
              <a:rPr lang="en-US" altLang="zh-CN" u="sng" dirty="0"/>
              <a:t>implement or expose an API</a:t>
            </a:r>
            <a:r>
              <a:rPr lang="en-US" altLang="zh-CN" dirty="0"/>
              <a:t>. The term API may refer either to the specification or to the implementation.</a:t>
            </a:r>
            <a:endParaRPr lang="en-US" altLang="zh-CN" dirty="0"/>
          </a:p>
        </p:txBody>
      </p:sp>
      <p:grpSp>
        <p:nvGrpSpPr>
          <p:cNvPr id="5" name="Group 4"/>
          <p:cNvGrpSpPr/>
          <p:nvPr/>
        </p:nvGrpSpPr>
        <p:grpSpPr>
          <a:xfrm>
            <a:off x="4486176" y="6067522"/>
            <a:ext cx="4370435" cy="3057750"/>
            <a:chOff x="2469953" y="6100936"/>
            <a:chExt cx="4370435" cy="3057750"/>
          </a:xfrm>
        </p:grpSpPr>
        <p:pic>
          <p:nvPicPr>
            <p:cNvPr id="4098" name="Picture 2" descr="What is an API?"/>
            <p:cNvPicPr>
              <a:picLocks noChangeAspect="1" noChangeArrowheads="1"/>
            </p:cNvPicPr>
            <p:nvPr/>
          </p:nvPicPr>
          <p:blipFill rotWithShape="1">
            <a:blip r:embed="rId1">
              <a:extLst>
                <a:ext uri="{28A0092B-C50C-407E-A947-70E740481C1C}">
                  <a14:useLocalDpi xmlns:a14="http://schemas.microsoft.com/office/drawing/2010/main" val="0"/>
                </a:ext>
              </a:extLst>
            </a:blip>
            <a:srcRect l="-1" r="63409"/>
            <a:stretch>
              <a:fillRect/>
            </a:stretch>
          </p:blipFill>
          <p:spPr bwMode="auto">
            <a:xfrm>
              <a:off x="2469953" y="6100936"/>
              <a:ext cx="2592287" cy="3057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an API?"/>
            <p:cNvPicPr>
              <a:picLocks noChangeAspect="1" noChangeArrowheads="1"/>
            </p:cNvPicPr>
            <p:nvPr/>
          </p:nvPicPr>
          <p:blipFill rotWithShape="1">
            <a:blip r:embed="rId1">
              <a:extLst>
                <a:ext uri="{28A0092B-C50C-407E-A947-70E740481C1C}">
                  <a14:useLocalDpi xmlns:a14="http://schemas.microsoft.com/office/drawing/2010/main" val="0"/>
                </a:ext>
              </a:extLst>
            </a:blip>
            <a:srcRect l="74608"/>
            <a:stretch>
              <a:fillRect/>
            </a:stretch>
          </p:blipFill>
          <p:spPr bwMode="auto">
            <a:xfrm>
              <a:off x="5041528" y="6100936"/>
              <a:ext cx="1798860" cy="305775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MPI</a:t>
            </a:r>
            <a:endParaRPr lang="en-US" dirty="0"/>
          </a:p>
        </p:txBody>
      </p:sp>
      <p:sp>
        <p:nvSpPr>
          <p:cNvPr id="3" name="Content Placeholder 2"/>
          <p:cNvSpPr>
            <a:spLocks noGrp="1"/>
          </p:cNvSpPr>
          <p:nvPr>
            <p:ph idx="1"/>
          </p:nvPr>
        </p:nvSpPr>
        <p:spPr>
          <a:xfrm>
            <a:off x="495301" y="1492424"/>
            <a:ext cx="6871196" cy="7678737"/>
          </a:xfrm>
        </p:spPr>
        <p:txBody>
          <a:bodyPr/>
          <a:lstStyle/>
          <a:p>
            <a:r>
              <a:rPr lang="en-US" altLang="zh-CN" sz="2800" dirty="0"/>
              <a:t>Message Passing Interface (MPI) is a standardized and portable message-passing standard designed to function on parallel computing architectures.</a:t>
            </a:r>
            <a:endParaRPr lang="en-US" altLang="zh-CN" sz="2800" dirty="0"/>
          </a:p>
          <a:p>
            <a:pPr algn="l"/>
            <a:r>
              <a:rPr lang="en-US" sz="2800" dirty="0"/>
              <a:t>Although MPI belongs in layers 5 of the OSI Reference Model, implementations may cover most layers. If without support from hardware, the socket programming can be used to implement that.</a:t>
            </a:r>
            <a:endParaRPr lang="en-US" sz="2800" dirty="0"/>
          </a:p>
          <a:p>
            <a:pPr algn="l"/>
            <a:r>
              <a:rPr lang="en-US" altLang="zh-CN" sz="2800" b="0" i="0" dirty="0">
                <a:solidFill>
                  <a:srgbClr val="202122"/>
                </a:solidFill>
                <a:effectLst/>
                <a:latin typeface="Arial" panose="020B0604020202020204" pitchFamily="34" charset="0"/>
              </a:rPr>
              <a:t>MPI is language-independent, </a:t>
            </a:r>
            <a:r>
              <a:rPr lang="en-US" sz="2800" b="0" i="0" dirty="0">
                <a:solidFill>
                  <a:srgbClr val="202122"/>
                </a:solidFill>
                <a:effectLst/>
                <a:latin typeface="Arial" panose="020B0604020202020204" pitchFamily="34" charset="0"/>
              </a:rPr>
              <a:t>portable and light-weighted.</a:t>
            </a:r>
            <a:endParaRPr lang="en-US" sz="2800" b="0" i="0" dirty="0">
              <a:solidFill>
                <a:srgbClr val="202122"/>
              </a:solidFill>
              <a:effectLst/>
              <a:latin typeface="Arial" panose="020B0604020202020204" pitchFamily="34" charset="0"/>
            </a:endParaRPr>
          </a:p>
          <a:p>
            <a:r>
              <a:rPr lang="en-US" altLang="zh-CN" sz="2800" dirty="0">
                <a:solidFill>
                  <a:srgbClr val="202122"/>
                </a:solidFill>
                <a:latin typeface="Arial" panose="020B0604020202020204" pitchFamily="34" charset="0"/>
              </a:rPr>
              <a:t>Currently we use MPI-3.1 (published in 2015)
and its Python library: MPI4py</a:t>
            </a:r>
            <a:endParaRPr lang="en-US" altLang="zh-CN" sz="2800" b="0" i="0" dirty="0">
              <a:solidFill>
                <a:srgbClr val="202122"/>
              </a:solidFill>
              <a:effectLst/>
              <a:latin typeface="Arial" panose="020B0604020202020204" pitchFamily="34" charset="0"/>
            </a:endParaRPr>
          </a:p>
        </p:txBody>
      </p:sp>
      <p:pic>
        <p:nvPicPr>
          <p:cNvPr id="3074" name="Picture 2" descr="OSI Model: The 7 Layers of Network Architecture – BMC Software | Blogs"/>
          <p:cNvPicPr>
            <a:picLocks noChangeAspect="1" noChangeArrowheads="1"/>
          </p:cNvPicPr>
          <p:nvPr/>
        </p:nvPicPr>
        <p:blipFill rotWithShape="1">
          <a:blip r:embed="rId1">
            <a:extLst>
              <a:ext uri="{28A0092B-C50C-407E-A947-70E740481C1C}">
                <a14:useLocalDpi xmlns:a14="http://schemas.microsoft.com/office/drawing/2010/main" val="0"/>
              </a:ext>
            </a:extLst>
          </a:blip>
          <a:srcRect b="3718"/>
          <a:stretch>
            <a:fillRect/>
          </a:stretch>
        </p:blipFill>
        <p:spPr bwMode="auto">
          <a:xfrm>
            <a:off x="7370137" y="1365199"/>
            <a:ext cx="5331125" cy="65359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7078464" y="3940696"/>
            <a:ext cx="5760640" cy="852487"/>
          </a:xfrm>
          <a:prstGeom prst="rect">
            <a:avLst/>
          </a:prstGeom>
          <a:noFill/>
          <a:ln w="76200">
            <a:solidFill>
              <a:srgbClr val="C00000"/>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noAutofit/>
          </a:bodyPr>
          <a:lstStyle/>
          <a:p>
            <a:pPr marL="0" marR="0" indent="0" algn="ctr" defTabSz="1733550" rtl="0" eaLnBrk="1" fontAlgn="base" latinLnBrk="0" hangingPunct="0">
              <a:lnSpc>
                <a:spcPct val="90000"/>
              </a:lnSpc>
              <a:spcBef>
                <a:spcPct val="0"/>
              </a:spcBef>
              <a:spcAft>
                <a:spcPct val="0"/>
              </a:spcAft>
              <a:buClrTx/>
              <a:buSzTx/>
              <a:buFontTx/>
              <a:buNone/>
            </a:pPr>
            <a:endParaRPr kumimoji="0" lang="en-US" sz="1600" b="0" i="0" u="none" strike="noStrike" cap="none" normalizeH="0" baseline="0" dirty="0">
              <a:ln>
                <a:noFill/>
              </a:ln>
              <a:solidFill>
                <a:srgbClr val="000000"/>
              </a:solidFill>
              <a:effectLst/>
              <a:latin typeface="Canela Text Regular" charset="0"/>
              <a:ea typeface="Canela Text Regular" charset="0"/>
              <a:cs typeface="Canela Text Regular" charset="0"/>
              <a:sym typeface="Canela Text Regular"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zh-CN" sz="4800" dirty="0">
                <a:ea typeface="宋体" panose="02010600030101010101" pitchFamily="2" charset="-122"/>
              </a:rPr>
              <a:t>Motivation of Parallel Computing</a:t>
            </a:r>
            <a:endParaRPr lang="en-US" altLang="en-US" sz="4800" dirty="0"/>
          </a:p>
        </p:txBody>
      </p:sp>
      <p:sp>
        <p:nvSpPr>
          <p:cNvPr id="108549" name="TextBox 7"/>
          <p:cNvSpPr txBox="1">
            <a:spLocks noChangeArrowheads="1"/>
          </p:cNvSpPr>
          <p:nvPr/>
        </p:nvSpPr>
        <p:spPr bwMode="auto">
          <a:xfrm>
            <a:off x="4990232" y="6452391"/>
            <a:ext cx="35058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altLang="en-US" sz="2400" dirty="0">
                <a:solidFill>
                  <a:schemeClr val="accent1"/>
                </a:solidFill>
              </a:rPr>
              <a:t>The failure of Moore's Law</a:t>
            </a:r>
            <a:endParaRPr lang="en-US" altLang="en-US" sz="2400" dirty="0">
              <a:solidFill>
                <a:schemeClr val="accent1"/>
              </a:solidFill>
            </a:endParaRPr>
          </a:p>
        </p:txBody>
      </p:sp>
      <p:sp>
        <p:nvSpPr>
          <p:cNvPr id="108550" name="Content Placeholder 8"/>
          <p:cNvSpPr>
            <a:spLocks noGrp="1"/>
          </p:cNvSpPr>
          <p:nvPr>
            <p:ph idx="1"/>
          </p:nvPr>
        </p:nvSpPr>
        <p:spPr>
          <a:xfrm>
            <a:off x="495300" y="7309468"/>
            <a:ext cx="12012613" cy="1732932"/>
          </a:xfrm>
        </p:spPr>
        <p:txBody>
          <a:bodyPr/>
          <a:lstStyle/>
          <a:p>
            <a:r>
              <a:rPr lang="en-US" altLang="zh-CN" dirty="0">
                <a:ea typeface="宋体" panose="02010600030101010101" pitchFamily="2" charset="-122"/>
              </a:rPr>
              <a:t>A single processor can no longer be faster. How to design the architecture so that multiple processors can cooperate to shorten the running time?</a:t>
            </a:r>
            <a:endParaRPr lang="en-US" altLang="en-US" dirty="0">
              <a:ea typeface="宋体" panose="02010600030101010101" pitchFamily="2" charset="-122"/>
            </a:endParaRPr>
          </a:p>
          <a:p>
            <a:endParaRPr lang="en-US" altLang="en-US" i="1" dirty="0"/>
          </a:p>
        </p:txBody>
      </p:sp>
      <p:pic>
        <p:nvPicPr>
          <p:cNvPr id="6146" name="Picture 2" descr="Why is Moore's law no longer valid? - Quor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6056" y="1292619"/>
            <a:ext cx="5976664" cy="5102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core functions of MPI
</a:t>
            </a:r>
            <a:endParaRPr lang="en-US" dirty="0"/>
          </a:p>
        </p:txBody>
      </p:sp>
      <p:sp>
        <p:nvSpPr>
          <p:cNvPr id="3" name="Content Placeholder 2"/>
          <p:cNvSpPr>
            <a:spLocks noGrp="1"/>
          </p:cNvSpPr>
          <p:nvPr>
            <p:ph idx="1"/>
          </p:nvPr>
        </p:nvSpPr>
        <p:spPr/>
        <p:txBody>
          <a:bodyPr/>
          <a:lstStyle/>
          <a:p>
            <a:r>
              <a:rPr lang="en-US" altLang="zh-CN" sz="2400" dirty="0"/>
              <a:t>Communication</a:t>
            </a:r>
            <a:endParaRPr lang="en-US" altLang="zh-CN" sz="2400" dirty="0"/>
          </a:p>
          <a:p>
            <a:pPr lvl="1"/>
            <a:r>
              <a:rPr lang="en-US" altLang="zh-CN" sz="2400" dirty="0"/>
              <a:t>One-to-one (blocking/non-blocking) – This is the only part supported directly by the socket programming
Collective </a:t>
            </a:r>
            <a:endParaRPr lang="en-US" altLang="zh-CN" sz="2400" dirty="0"/>
          </a:p>
          <a:p>
            <a:pPr lvl="2"/>
            <a:r>
              <a:rPr lang="en-US" altLang="zh-CN" sz="2400" dirty="0"/>
              <a:t>Global communication, including broadcast, gather, and scatter;
Global reduction, including sum, max, min, etc.
Synchronization, including Barriers, etc.;</a:t>
            </a:r>
            <a:endParaRPr lang="en-US" altLang="zh-CN" sz="2400" dirty="0"/>
          </a:p>
          <a:p>
            <a:pPr lvl="1"/>
            <a:r>
              <a:rPr lang="en-US" altLang="zh-CN" sz="2400" dirty="0"/>
              <a:t>One-Side</a:t>
            </a:r>
            <a:endParaRPr lang="en-US" altLang="zh-CN" sz="2400" dirty="0"/>
          </a:p>
          <a:p>
            <a:r>
              <a:rPr lang="en-US" altLang="zh-CN" sz="2400" dirty="0"/>
              <a:t>Topology
Process-hardware mapping relationship</a:t>
            </a:r>
            <a:endParaRPr lang="en-US" sz="2400" dirty="0"/>
          </a:p>
          <a:p>
            <a:pPr lvl="1"/>
            <a:endParaRPr lang="en-US" altLang="zh-CN" sz="2400" dirty="0"/>
          </a:p>
          <a:p>
            <a:pPr lvl="1"/>
            <a:endParaRPr lang="en-US" altLang="zh-CN" sz="2400" dirty="0"/>
          </a:p>
          <a:p>
            <a:pPr lvl="1"/>
            <a:endParaRPr lang="en-US" altLang="zh-CN" sz="2400" dirty="0"/>
          </a:p>
          <a:p>
            <a:pPr marL="393700" lvl="1" indent="0">
              <a:buNone/>
            </a:pPr>
            <a:r>
              <a:rPr lang="en-US" altLang="zh-CN" sz="2400" dirty="0"/>
              <a:t>The concerns of MPI: on the one hand, to meet the algorithms’ requirements, on the other hand, to give hardware the chance of optimization.</a:t>
            </a:r>
            <a:endParaRPr lang="en-US" sz="2400" dirty="0"/>
          </a:p>
        </p:txBody>
      </p:sp>
      <p:sp>
        <p:nvSpPr>
          <p:cNvPr id="4" name="AutoShape 2"/>
          <p:cNvSpPr>
            <a:spLocks noChangeAspect="1" noChangeArrowheads="1"/>
          </p:cNvSpPr>
          <p:nvPr/>
        </p:nvSpPr>
        <p:spPr bwMode="auto">
          <a:xfrm>
            <a:off x="6350000"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 name="Rectangle 4"/>
          <p:cNvSpPr/>
          <p:nvPr/>
        </p:nvSpPr>
        <p:spPr bwMode="auto">
          <a:xfrm>
            <a:off x="711200" y="8044393"/>
            <a:ext cx="11582400" cy="1008112"/>
          </a:xfrm>
          <a:prstGeom prst="rect">
            <a:avLst/>
          </a:prstGeom>
          <a:noFill/>
          <a:ln w="28575">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noAutofit/>
          </a:bodyPr>
          <a:lstStyle/>
          <a:p>
            <a:pPr marL="0" marR="0" indent="0" algn="ctr" defTabSz="1733550" rtl="0" eaLnBrk="1" fontAlgn="base" latinLnBrk="0" hangingPunct="0">
              <a:lnSpc>
                <a:spcPct val="90000"/>
              </a:lnSpc>
              <a:spcBef>
                <a:spcPct val="0"/>
              </a:spcBef>
              <a:spcAft>
                <a:spcPct val="0"/>
              </a:spcAft>
              <a:buClrTx/>
              <a:buSzTx/>
              <a:buFontTx/>
              <a:buNone/>
            </a:pPr>
            <a:endParaRPr kumimoji="0" lang="en-US" sz="1600" b="0" i="0" u="none" strike="noStrike" cap="none" normalizeH="0" baseline="0" dirty="0">
              <a:ln>
                <a:noFill/>
              </a:ln>
              <a:solidFill>
                <a:srgbClr val="000000"/>
              </a:solidFill>
              <a:effectLst/>
              <a:latin typeface="Canela Text Regular" charset="0"/>
              <a:ea typeface="Canela Text Regular" charset="0"/>
              <a:cs typeface="Canela Text Regular" charset="0"/>
              <a:sym typeface="Canela Text Regular"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Point-to-point (blocking)
</a:t>
            </a:r>
            <a:endParaRPr lang="en-US" dirty="0"/>
          </a:p>
        </p:txBody>
      </p:sp>
      <p:sp>
        <p:nvSpPr>
          <p:cNvPr id="3" name="Content Placeholder 2"/>
          <p:cNvSpPr>
            <a:spLocks noGrp="1"/>
          </p:cNvSpPr>
          <p:nvPr>
            <p:ph idx="1"/>
          </p:nvPr>
        </p:nvSpPr>
        <p:spPr>
          <a:xfrm>
            <a:off x="495300" y="8333184"/>
            <a:ext cx="12012613" cy="709216"/>
          </a:xfrm>
        </p:spPr>
        <p:txBody>
          <a:bodyPr/>
          <a:lstStyle/>
          <a:p>
            <a:r>
              <a:rPr lang="en-US" altLang="zh-CN" dirty="0"/>
              <a:t>Note: </a:t>
            </a:r>
            <a:r>
              <a:rPr lang="en-US" altLang="zh-CN" i="1" dirty="0" err="1"/>
              <a:t>recv</a:t>
            </a:r>
            <a:r>
              <a:rPr lang="en-US" altLang="zh-CN" dirty="0"/>
              <a:t> can specify no source, that is, it can accept messages from any source
</a:t>
            </a:r>
            <a:endParaRPr lang="en-US" dirty="0"/>
          </a:p>
        </p:txBody>
      </p:sp>
      <p:pic>
        <p:nvPicPr>
          <p:cNvPr id="5" name="Picture 4"/>
          <p:cNvPicPr>
            <a:picLocks noChangeAspect="1"/>
          </p:cNvPicPr>
          <p:nvPr/>
        </p:nvPicPr>
        <p:blipFill>
          <a:blip r:embed="rId1"/>
          <a:stretch>
            <a:fillRect/>
          </a:stretch>
        </p:blipFill>
        <p:spPr>
          <a:xfrm>
            <a:off x="2613968" y="5276139"/>
            <a:ext cx="8049976" cy="3021581"/>
          </a:xfrm>
          <a:prstGeom prst="rect">
            <a:avLst/>
          </a:prstGeom>
        </p:spPr>
      </p:pic>
      <p:pic>
        <p:nvPicPr>
          <p:cNvPr id="6" name="Picture 5"/>
          <p:cNvPicPr>
            <a:picLocks noChangeAspect="1"/>
          </p:cNvPicPr>
          <p:nvPr/>
        </p:nvPicPr>
        <p:blipFill>
          <a:blip r:embed="rId2"/>
          <a:stretch>
            <a:fillRect/>
          </a:stretch>
        </p:blipFill>
        <p:spPr>
          <a:xfrm>
            <a:off x="3766096" y="1252299"/>
            <a:ext cx="5029020" cy="396667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Point-to-point (non-blocking)
</a:t>
            </a:r>
            <a:endParaRPr lang="en-US" dirty="0"/>
          </a:p>
        </p:txBody>
      </p:sp>
      <p:pic>
        <p:nvPicPr>
          <p:cNvPr id="6" name="Picture 5"/>
          <p:cNvPicPr>
            <a:picLocks noChangeAspect="1"/>
          </p:cNvPicPr>
          <p:nvPr/>
        </p:nvPicPr>
        <p:blipFill>
          <a:blip r:embed="rId1"/>
          <a:stretch>
            <a:fillRect/>
          </a:stretch>
        </p:blipFill>
        <p:spPr>
          <a:xfrm>
            <a:off x="3118024" y="5812904"/>
            <a:ext cx="7056784" cy="3089835"/>
          </a:xfrm>
          <a:prstGeom prst="rect">
            <a:avLst/>
          </a:prstGeom>
        </p:spPr>
      </p:pic>
      <p:sp>
        <p:nvSpPr>
          <p:cNvPr id="9" name="Content Placeholder 2"/>
          <p:cNvSpPr>
            <a:spLocks noGrp="1"/>
          </p:cNvSpPr>
          <p:nvPr>
            <p:ph idx="1"/>
          </p:nvPr>
        </p:nvSpPr>
        <p:spPr>
          <a:xfrm>
            <a:off x="495300" y="8776096"/>
            <a:ext cx="12012613" cy="709216"/>
          </a:xfrm>
        </p:spPr>
        <p:txBody>
          <a:bodyPr/>
          <a:lstStyle/>
          <a:p>
            <a:r>
              <a:rPr lang="en-US" altLang="zh-CN" dirty="0"/>
              <a:t>Note: </a:t>
            </a:r>
            <a:r>
              <a:rPr lang="en-US" altLang="zh-CN" i="1" dirty="0"/>
              <a:t>test </a:t>
            </a:r>
            <a:r>
              <a:rPr lang="en-US" altLang="zh-CN" dirty="0"/>
              <a:t>can be used instead of </a:t>
            </a:r>
            <a:r>
              <a:rPr lang="en-US" altLang="zh-CN" i="1" dirty="0"/>
              <a:t>wait </a:t>
            </a:r>
            <a:r>
              <a:rPr lang="en-US" altLang="zh-CN" dirty="0"/>
              <a:t>to query the state of comm. without blocking</a:t>
            </a:r>
            <a:endParaRPr lang="en-US" dirty="0"/>
          </a:p>
        </p:txBody>
      </p:sp>
      <p:pic>
        <p:nvPicPr>
          <p:cNvPr id="4" name="Picture 3"/>
          <p:cNvPicPr>
            <a:picLocks noChangeAspect="1"/>
          </p:cNvPicPr>
          <p:nvPr/>
        </p:nvPicPr>
        <p:blipFill>
          <a:blip r:embed="rId2"/>
          <a:stretch>
            <a:fillRect/>
          </a:stretch>
        </p:blipFill>
        <p:spPr>
          <a:xfrm>
            <a:off x="4054128" y="1152665"/>
            <a:ext cx="5028724" cy="466023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Blocking send + non-blocking receive
</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1"/>
          <a:stretch>
            <a:fillRect/>
          </a:stretch>
        </p:blipFill>
        <p:spPr>
          <a:xfrm>
            <a:off x="3287264" y="2052243"/>
            <a:ext cx="6430272" cy="56491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Non-blocking send + blocking receive
</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1"/>
          <a:stretch>
            <a:fillRect/>
          </a:stretch>
        </p:blipFill>
        <p:spPr>
          <a:xfrm>
            <a:off x="3387290" y="1928401"/>
            <a:ext cx="6230219" cy="589679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Broadcast</a:t>
            </a:r>
            <a:endParaRPr lang="en-US" dirty="0"/>
          </a:p>
        </p:txBody>
      </p:sp>
      <p:sp>
        <p:nvSpPr>
          <p:cNvPr id="3" name="Content Placeholder 2"/>
          <p:cNvSpPr>
            <a:spLocks noGrp="1"/>
          </p:cNvSpPr>
          <p:nvPr>
            <p:ph idx="1"/>
          </p:nvPr>
        </p:nvSpPr>
        <p:spPr>
          <a:xfrm>
            <a:off x="495300" y="8045152"/>
            <a:ext cx="12012613" cy="997248"/>
          </a:xfrm>
        </p:spPr>
        <p:txBody>
          <a:bodyPr/>
          <a:lstStyle/>
          <a:p>
            <a:r>
              <a:rPr lang="en-US" altLang="zh-CN" dirty="0">
                <a:solidFill>
                  <a:srgbClr val="404040"/>
                </a:solidFill>
                <a:latin typeface="Calibri Light" panose="020F0302020204030204" charset="0"/>
                <a:cs typeface="Calibri Light" panose="020F0302020204030204" charset="0"/>
              </a:rPr>
              <a:t>A broadcast operation copies data from the root process to all other processes in the same group.
Example: configurations, small inputs, …</a:t>
            </a:r>
            <a:endParaRPr lang="en-US" altLang="zh-CN" dirty="0">
              <a:solidFill>
                <a:srgbClr val="404040"/>
              </a:solidFill>
              <a:latin typeface="Calibri Light" panose="020F0302020204030204" charset="0"/>
              <a:cs typeface="Calibri Light" panose="020F0302020204030204" charset="0"/>
            </a:endParaRPr>
          </a:p>
        </p:txBody>
      </p:sp>
      <p:pic>
        <p:nvPicPr>
          <p:cNvPr id="8" name="Picture 7"/>
          <p:cNvPicPr>
            <a:picLocks noChangeAspect="1"/>
          </p:cNvPicPr>
          <p:nvPr/>
        </p:nvPicPr>
        <p:blipFill>
          <a:blip r:embed="rId1"/>
          <a:stretch>
            <a:fillRect/>
          </a:stretch>
        </p:blipFill>
        <p:spPr>
          <a:xfrm>
            <a:off x="2613967" y="1360087"/>
            <a:ext cx="8369979" cy="4443445"/>
          </a:xfrm>
          <a:prstGeom prst="rect">
            <a:avLst/>
          </a:prstGeom>
        </p:spPr>
      </p:pic>
      <p:pic>
        <p:nvPicPr>
          <p:cNvPr id="10" name="Picture 9"/>
          <p:cNvPicPr>
            <a:picLocks noChangeAspect="1"/>
          </p:cNvPicPr>
          <p:nvPr/>
        </p:nvPicPr>
        <p:blipFill>
          <a:blip r:embed="rId2"/>
          <a:stretch>
            <a:fillRect/>
          </a:stretch>
        </p:blipFill>
        <p:spPr>
          <a:xfrm>
            <a:off x="2623494" y="6003154"/>
            <a:ext cx="8369979" cy="168195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a:t>
            </a:r>
            <a:endParaRPr lang="en-US" dirty="0"/>
          </a:p>
        </p:txBody>
      </p:sp>
      <p:sp>
        <p:nvSpPr>
          <p:cNvPr id="3" name="Content Placeholder 2"/>
          <p:cNvSpPr>
            <a:spLocks noGrp="1"/>
          </p:cNvSpPr>
          <p:nvPr>
            <p:ph idx="1"/>
          </p:nvPr>
        </p:nvSpPr>
        <p:spPr>
          <a:xfrm>
            <a:off x="495300" y="8045152"/>
            <a:ext cx="12012613" cy="852487"/>
          </a:xfrm>
        </p:spPr>
        <p:txBody>
          <a:bodyPr/>
          <a:lstStyle/>
          <a:p>
            <a:r>
              <a:rPr lang="en-US" altLang="zh-CN" i="1" dirty="0">
                <a:solidFill>
                  <a:srgbClr val="404040"/>
                </a:solidFill>
                <a:latin typeface="-apple-system"/>
              </a:rPr>
              <a:t>Scatter</a:t>
            </a:r>
            <a:r>
              <a:rPr lang="en-US" altLang="zh-CN" dirty="0">
                <a:solidFill>
                  <a:srgbClr val="404040"/>
                </a:solidFill>
                <a:latin typeface="-apple-system"/>
              </a:rPr>
              <a:t> disperses different messages from the root process to other processes in the group.</a:t>
            </a:r>
            <a:endParaRPr lang="en-US" altLang="zh-CN" dirty="0">
              <a:solidFill>
                <a:srgbClr val="404040"/>
              </a:solidFill>
              <a:latin typeface="-apple-system"/>
            </a:endParaRPr>
          </a:p>
          <a:p>
            <a:r>
              <a:rPr lang="en-US" altLang="zh-CN" dirty="0">
                <a:solidFill>
                  <a:srgbClr val="404040"/>
                </a:solidFill>
                <a:latin typeface="-apple-system"/>
              </a:rPr>
              <a:t>Example: large inputs</a:t>
            </a:r>
            <a:endParaRPr lang="zh-CN" altLang="en-US" b="0" i="0" dirty="0">
              <a:solidFill>
                <a:srgbClr val="404040"/>
              </a:solidFill>
              <a:effectLst/>
              <a:latin typeface="-apple-system"/>
            </a:endParaRPr>
          </a:p>
        </p:txBody>
      </p:sp>
      <p:pic>
        <p:nvPicPr>
          <p:cNvPr id="7" name="Picture 6"/>
          <p:cNvPicPr>
            <a:picLocks noChangeAspect="1"/>
          </p:cNvPicPr>
          <p:nvPr/>
        </p:nvPicPr>
        <p:blipFill>
          <a:blip r:embed="rId1"/>
          <a:stretch>
            <a:fillRect/>
          </a:stretch>
        </p:blipFill>
        <p:spPr>
          <a:xfrm>
            <a:off x="2104866" y="1348408"/>
            <a:ext cx="8795067" cy="4662356"/>
          </a:xfrm>
          <a:prstGeom prst="rect">
            <a:avLst/>
          </a:prstGeom>
        </p:spPr>
      </p:pic>
      <p:pic>
        <p:nvPicPr>
          <p:cNvPr id="9" name="Picture 8"/>
          <p:cNvPicPr>
            <a:picLocks noChangeAspect="1"/>
          </p:cNvPicPr>
          <p:nvPr/>
        </p:nvPicPr>
        <p:blipFill>
          <a:blip r:embed="rId2"/>
          <a:stretch>
            <a:fillRect/>
          </a:stretch>
        </p:blipFill>
        <p:spPr>
          <a:xfrm>
            <a:off x="2104866" y="6010765"/>
            <a:ext cx="8795067" cy="210187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a:t>
            </a:r>
            <a:endParaRPr lang="en-US" dirty="0"/>
          </a:p>
        </p:txBody>
      </p:sp>
      <p:sp>
        <p:nvSpPr>
          <p:cNvPr id="3" name="Content Placeholder 2"/>
          <p:cNvSpPr>
            <a:spLocks noGrp="1"/>
          </p:cNvSpPr>
          <p:nvPr>
            <p:ph idx="1"/>
          </p:nvPr>
        </p:nvSpPr>
        <p:spPr>
          <a:xfrm>
            <a:off x="495300" y="8189168"/>
            <a:ext cx="12012613" cy="1933352"/>
          </a:xfrm>
        </p:spPr>
        <p:txBody>
          <a:bodyPr/>
          <a:lstStyle/>
          <a:p>
            <a:r>
              <a:rPr lang="en-US" sz="2400" i="1" dirty="0"/>
              <a:t>Gather</a:t>
            </a:r>
            <a:r>
              <a:rPr lang="en-US" sz="2400" dirty="0"/>
              <a:t> is the reverse of </a:t>
            </a:r>
            <a:r>
              <a:rPr lang="en-US" sz="2400" i="1" dirty="0"/>
              <a:t>Scatter</a:t>
            </a:r>
            <a:r>
              <a:rPr lang="en-US" sz="2400" dirty="0"/>
              <a:t>, where the root process collects different messages from other processes and puts them into its own receive buffer.</a:t>
            </a:r>
            <a:endParaRPr lang="en-US" sz="2400" dirty="0"/>
          </a:p>
          <a:p>
            <a:r>
              <a:rPr lang="en-US" sz="2400" dirty="0"/>
              <a:t>Example:</a:t>
            </a:r>
            <a:r>
              <a:rPr lang="zh-CN" altLang="en-US" sz="2400" dirty="0"/>
              <a:t> </a:t>
            </a:r>
            <a:r>
              <a:rPr lang="en-US" altLang="zh-CN" sz="2400" dirty="0"/>
              <a:t>Intermediate results</a:t>
            </a:r>
            <a:endParaRPr lang="en-US" sz="2400" dirty="0"/>
          </a:p>
        </p:txBody>
      </p:sp>
      <p:pic>
        <p:nvPicPr>
          <p:cNvPr id="7" name="Picture 6"/>
          <p:cNvPicPr>
            <a:picLocks noChangeAspect="1"/>
          </p:cNvPicPr>
          <p:nvPr/>
        </p:nvPicPr>
        <p:blipFill>
          <a:blip r:embed="rId1"/>
          <a:stretch>
            <a:fillRect/>
          </a:stretch>
        </p:blipFill>
        <p:spPr>
          <a:xfrm>
            <a:off x="1533848" y="1276400"/>
            <a:ext cx="10343689" cy="4334834"/>
          </a:xfrm>
          <a:prstGeom prst="rect">
            <a:avLst/>
          </a:prstGeom>
        </p:spPr>
      </p:pic>
      <p:pic>
        <p:nvPicPr>
          <p:cNvPr id="9" name="Picture 8"/>
          <p:cNvPicPr>
            <a:picLocks noChangeAspect="1"/>
          </p:cNvPicPr>
          <p:nvPr/>
        </p:nvPicPr>
        <p:blipFill>
          <a:blip r:embed="rId2"/>
          <a:stretch>
            <a:fillRect/>
          </a:stretch>
        </p:blipFill>
        <p:spPr>
          <a:xfrm>
            <a:off x="1533848" y="5651930"/>
            <a:ext cx="10343689" cy="243588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Allg</a:t>
            </a:r>
            <a:r>
              <a:rPr lang="en-US" dirty="0" err="1"/>
              <a:t>ather</a:t>
            </a:r>
            <a:endParaRPr lang="en-US" dirty="0"/>
          </a:p>
        </p:txBody>
      </p:sp>
      <p:sp>
        <p:nvSpPr>
          <p:cNvPr id="3" name="Content Placeholder 2"/>
          <p:cNvSpPr>
            <a:spLocks noGrp="1"/>
          </p:cNvSpPr>
          <p:nvPr>
            <p:ph idx="1"/>
          </p:nvPr>
        </p:nvSpPr>
        <p:spPr>
          <a:xfrm>
            <a:off x="495300" y="7901136"/>
            <a:ext cx="12012613" cy="1141264"/>
          </a:xfrm>
        </p:spPr>
        <p:txBody>
          <a:bodyPr/>
          <a:lstStyle/>
          <a:p>
            <a:r>
              <a:rPr lang="en-US" altLang="zh-CN" dirty="0"/>
              <a:t>It concatenates data from the send buffers of all processes in the group and sends them to the receive buffers of all processes.</a:t>
            </a:r>
            <a:endParaRPr lang="en-US" altLang="zh-CN" dirty="0"/>
          </a:p>
          <a:p>
            <a:r>
              <a:rPr lang="en-US" dirty="0"/>
              <a:t>Example: concatenate local results </a:t>
            </a:r>
            <a:endParaRPr lang="en-US" dirty="0"/>
          </a:p>
        </p:txBody>
      </p:sp>
      <p:pic>
        <p:nvPicPr>
          <p:cNvPr id="5" name="Picture 4"/>
          <p:cNvPicPr>
            <a:picLocks noChangeAspect="1"/>
          </p:cNvPicPr>
          <p:nvPr/>
        </p:nvPicPr>
        <p:blipFill>
          <a:blip r:embed="rId1"/>
          <a:stretch>
            <a:fillRect/>
          </a:stretch>
        </p:blipFill>
        <p:spPr>
          <a:xfrm>
            <a:off x="1448682" y="2795297"/>
            <a:ext cx="10107436" cy="4163006"/>
          </a:xfrm>
          <a:prstGeom prst="rect">
            <a:avLst/>
          </a:prstGeom>
        </p:spPr>
      </p:pic>
      <p:sp>
        <p:nvSpPr>
          <p:cNvPr id="4" name="TextBox 3"/>
          <p:cNvSpPr txBox="1"/>
          <p:nvPr/>
        </p:nvSpPr>
        <p:spPr>
          <a:xfrm>
            <a:off x="4342160" y="6316960"/>
            <a:ext cx="4020844" cy="338554"/>
          </a:xfrm>
          <a:prstGeom prst="rect">
            <a:avLst/>
          </a:prstGeom>
          <a:noFill/>
        </p:spPr>
        <p:txBody>
          <a:bodyPr wrap="none" rtlCol="0">
            <a:spAutoFit/>
          </a:bodyPr>
          <a:lstStyle/>
          <a:p>
            <a:r>
              <a:rPr lang="en-US" dirty="0" err="1">
                <a:solidFill>
                  <a:srgbClr val="FF0000"/>
                </a:solidFill>
              </a:rPr>
              <a:t>Xg</a:t>
            </a:r>
            <a:r>
              <a:rPr lang="en-US" dirty="0">
                <a:solidFill>
                  <a:srgbClr val="FF0000"/>
                </a:solidFill>
              </a:rPr>
              <a:t> </a:t>
            </a:r>
            <a:r>
              <a:rPr lang="en-US" altLang="zh-CN" dirty="0">
                <a:solidFill>
                  <a:srgbClr val="FF0000"/>
                </a:solidFill>
              </a:rPr>
              <a:t>is a large vector residing on different nodes</a:t>
            </a:r>
            <a:endParaRPr lang="en-US" dirty="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Hardware/protocol support
</a:t>
            </a:r>
            <a:endParaRPr lang="en-US" dirty="0"/>
          </a:p>
        </p:txBody>
      </p:sp>
      <p:sp>
        <p:nvSpPr>
          <p:cNvPr id="3" name="Content Placeholder 2"/>
          <p:cNvSpPr>
            <a:spLocks noGrp="1"/>
          </p:cNvSpPr>
          <p:nvPr>
            <p:ph idx="1"/>
          </p:nvPr>
        </p:nvSpPr>
        <p:spPr/>
        <p:txBody>
          <a:bodyPr/>
          <a:lstStyle/>
          <a:p>
            <a:r>
              <a:rPr lang="en-US" altLang="zh-CN" dirty="0"/>
              <a:t>Link Layer</a:t>
            </a:r>
            <a:endParaRPr lang="en-US" altLang="zh-CN" dirty="0"/>
          </a:p>
          <a:p>
            <a:pPr lvl="1"/>
            <a:r>
              <a:rPr lang="en-US" altLang="zh-CN" dirty="0"/>
              <a:t>If nodes happen to be connected to one branch of a tree, the broadcast message can be sent only once</a:t>
            </a:r>
            <a:endParaRPr lang="en-US" altLang="zh-CN" dirty="0"/>
          </a:p>
          <a:p>
            <a:r>
              <a:rPr lang="en-US" altLang="zh-CN" dirty="0"/>
              <a:t>Network Layer</a:t>
            </a:r>
            <a:endParaRPr lang="en-US" altLang="zh-CN" dirty="0"/>
          </a:p>
          <a:p>
            <a:pPr lvl="1"/>
            <a:r>
              <a:rPr lang="en-US" altLang="zh-CN" dirty="0"/>
              <a:t>IP Multicast</a:t>
            </a:r>
            <a:endParaRPr lang="en-US" altLang="zh-CN" dirty="0"/>
          </a:p>
        </p:txBody>
      </p:sp>
      <p:pic>
        <p:nvPicPr>
          <p:cNvPr id="3074" name="Picture 2" descr="multicast-diagram"/>
          <p:cNvPicPr>
            <a:picLocks noChangeAspect="1" noChangeArrowheads="1"/>
          </p:cNvPicPr>
          <p:nvPr/>
        </p:nvPicPr>
        <p:blipFill rotWithShape="1">
          <a:blip r:embed="rId1">
            <a:extLst>
              <a:ext uri="{28A0092B-C50C-407E-A947-70E740481C1C}">
                <a14:useLocalDpi xmlns:a14="http://schemas.microsoft.com/office/drawing/2010/main" val="0"/>
              </a:ext>
            </a:extLst>
          </a:blip>
          <a:srcRect b="14092"/>
          <a:stretch>
            <a:fillRect/>
          </a:stretch>
        </p:blipFill>
        <p:spPr bwMode="auto">
          <a:xfrm>
            <a:off x="2974008" y="4660776"/>
            <a:ext cx="6224324" cy="3729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zh-CN" dirty="0">
                <a:ea typeface="宋体" panose="02010600030101010101" pitchFamily="2" charset="-122"/>
              </a:rPr>
              <a:t>Multi-core solution</a:t>
            </a:r>
            <a:endParaRPr lang="en-US" altLang="en-US" dirty="0"/>
          </a:p>
        </p:txBody>
      </p:sp>
      <p:sp>
        <p:nvSpPr>
          <p:cNvPr id="109571" name="Content Placeholder 2"/>
          <p:cNvSpPr>
            <a:spLocks noGrp="1"/>
          </p:cNvSpPr>
          <p:nvPr>
            <p:ph idx="1"/>
          </p:nvPr>
        </p:nvSpPr>
        <p:spPr>
          <a:xfrm>
            <a:off x="495300" y="6100936"/>
            <a:ext cx="12012613" cy="2365375"/>
          </a:xfrm>
        </p:spPr>
        <p:txBody>
          <a:bodyPr/>
          <a:lstStyle/>
          <a:p>
            <a:r>
              <a:rPr lang="en-US" altLang="zh-CN" sz="2400" dirty="0">
                <a:ea typeface="宋体" panose="02010600030101010101" pitchFamily="2" charset="-122"/>
              </a:rPr>
              <a:t>Architectural choice: depends on what level you want multiple processors to share ‘storage’</a:t>
            </a:r>
            <a:endParaRPr lang="en-US" altLang="zh-CN" sz="2400" dirty="0">
              <a:ea typeface="宋体" panose="02010600030101010101" pitchFamily="2" charset="-122"/>
            </a:endParaRPr>
          </a:p>
          <a:p>
            <a:r>
              <a:rPr lang="en-US" altLang="zh-CN" sz="2400" dirty="0">
                <a:ea typeface="宋体" panose="02010600030101010101" pitchFamily="2" charset="-122"/>
              </a:rPr>
              <a:t>Influencing factors:</a:t>
            </a:r>
            <a:endParaRPr lang="en-US" altLang="zh-CN" sz="2400" dirty="0">
              <a:ea typeface="宋体" panose="02010600030101010101" pitchFamily="2" charset="-122"/>
            </a:endParaRPr>
          </a:p>
          <a:p>
            <a:pPr lvl="1"/>
            <a:r>
              <a:rPr lang="en-US" altLang="zh-CN" sz="2400" dirty="0">
                <a:ea typeface="宋体" panose="02010600030101010101" pitchFamily="2" charset="-122"/>
              </a:rPr>
              <a:t>Performance: We want multiple processors to be as close together as possible to reduce synchronization latency 
Cost: Integrating too many cores in a limited space can be expensive, and even impossible</a:t>
            </a:r>
            <a:endParaRPr lang="en-US" altLang="en-US" sz="2400" dirty="0"/>
          </a:p>
        </p:txBody>
      </p:sp>
      <p:pic>
        <p:nvPicPr>
          <p:cNvPr id="1095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12063" y="1420813"/>
            <a:ext cx="4681537"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63688"/>
            <a:ext cx="6650038" cy="390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9574" name="Isosceles Triangle 4"/>
          <p:cNvSpPr>
            <a:spLocks noChangeArrowheads="1"/>
          </p:cNvSpPr>
          <p:nvPr/>
        </p:nvSpPr>
        <p:spPr bwMode="auto">
          <a:xfrm rot="5400000">
            <a:off x="2231231" y="3256582"/>
            <a:ext cx="360363" cy="431800"/>
          </a:xfrm>
          <a:prstGeom prst="triangle">
            <a:avLst>
              <a:gd name="adj" fmla="val 50000"/>
            </a:avLst>
          </a:prstGeom>
          <a:noFill/>
          <a:ln w="25400" algn="ctr">
            <a:solidFill>
              <a:srgbClr val="C00000"/>
            </a:solidFill>
            <a:miter lim="400000"/>
          </a:ln>
          <a:extLst>
            <a:ext uri="{909E8E84-426E-40DD-AFC4-6F175D3DCCD1}">
              <a14:hiddenFill xmlns:a14="http://schemas.microsoft.com/office/drawing/2010/main">
                <a:solidFill>
                  <a:srgbClr val="FFFFFF"/>
                </a:solidFill>
              </a14:hiddenFill>
            </a:ext>
          </a:extLst>
        </p:spPr>
        <p:txBody>
          <a:bodyPr lIns="50800" tIns="50800" rIns="50800" bIns="50800" anchor="ctr">
            <a:spAutoFit/>
          </a:bodyPr>
          <a:lstStyle/>
          <a:p>
            <a:pPr algn="ctr" eaLnBrk="1">
              <a:lnSpc>
                <a:spcPct val="90000"/>
              </a:lnSpc>
            </a:pPr>
            <a:endParaRPr lang="en-US" altLang="en-US"/>
          </a:p>
        </p:txBody>
      </p:sp>
      <p:sp>
        <p:nvSpPr>
          <p:cNvPr id="109575" name="TextBox 5"/>
          <p:cNvSpPr txBox="1">
            <a:spLocks noChangeArrowheads="1"/>
          </p:cNvSpPr>
          <p:nvPr/>
        </p:nvSpPr>
        <p:spPr bwMode="auto">
          <a:xfrm>
            <a:off x="682625" y="3292300"/>
            <a:ext cx="15319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altLang="en-US" b="1">
                <a:solidFill>
                  <a:srgbClr val="C00000"/>
                </a:solidFill>
              </a:rPr>
              <a:t>Level of Sharing</a:t>
            </a:r>
            <a:endParaRPr lang="en-US" altLang="en-US" b="1">
              <a:solidFill>
                <a:srgbClr val="C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4000" dirty="0"/>
              <a:t>Further Reading:</a:t>
            </a:r>
            <a:r>
              <a:rPr lang="zh-CN" altLang="en-US" sz="4000" dirty="0"/>
              <a:t> </a:t>
            </a:r>
            <a:r>
              <a:rPr lang="en-US" altLang="zh-CN" sz="4000" dirty="0"/>
              <a:t>UML activity diagram</a:t>
            </a:r>
            <a:endParaRPr lang="en-US" sz="4000" dirty="0"/>
          </a:p>
        </p:txBody>
      </p:sp>
      <p:sp>
        <p:nvSpPr>
          <p:cNvPr id="3" name="Content Placeholder 2"/>
          <p:cNvSpPr>
            <a:spLocks noGrp="1"/>
          </p:cNvSpPr>
          <p:nvPr>
            <p:ph idx="1"/>
          </p:nvPr>
        </p:nvSpPr>
        <p:spPr/>
        <p:txBody>
          <a:bodyPr/>
          <a:lstStyle/>
          <a:p>
            <a:endParaRPr lang="en-US" dirty="0"/>
          </a:p>
        </p:txBody>
      </p:sp>
      <p:pic>
        <p:nvPicPr>
          <p:cNvPr id="1028" name="Picture 4" descr="Basic Activity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4008" y="1535074"/>
            <a:ext cx="6984776" cy="8010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98544" y="6657836"/>
            <a:ext cx="822533" cy="523220"/>
          </a:xfrm>
          <a:prstGeom prst="rect">
            <a:avLst/>
          </a:prstGeom>
          <a:noFill/>
        </p:spPr>
        <p:txBody>
          <a:bodyPr wrap="none" rtlCol="0">
            <a:spAutoFit/>
          </a:bodyPr>
          <a:lstStyle/>
          <a:p>
            <a:r>
              <a:rPr lang="en-US" sz="2800" dirty="0"/>
              <a:t>Fork</a:t>
            </a:r>
            <a:endParaRPr lang="en-US" sz="2800" dirty="0"/>
          </a:p>
        </p:txBody>
      </p:sp>
      <p:sp>
        <p:nvSpPr>
          <p:cNvPr id="5" name="TextBox 4"/>
          <p:cNvSpPr txBox="1"/>
          <p:nvPr/>
        </p:nvSpPr>
        <p:spPr>
          <a:xfrm>
            <a:off x="7798544" y="8410105"/>
            <a:ext cx="758541" cy="523220"/>
          </a:xfrm>
          <a:prstGeom prst="rect">
            <a:avLst/>
          </a:prstGeom>
          <a:noFill/>
        </p:spPr>
        <p:txBody>
          <a:bodyPr wrap="none" rtlCol="0">
            <a:spAutoFit/>
          </a:bodyPr>
          <a:lstStyle/>
          <a:p>
            <a:r>
              <a:rPr lang="en-US" sz="2800" dirty="0"/>
              <a:t>Join</a:t>
            </a:r>
            <a:endParaRPr 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ierarchy of UML 2.2 Diagrams, shown as a class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5057" y="2212504"/>
            <a:ext cx="8666832" cy="48245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zh-CN" dirty="0"/>
              <a:t>Further Reading: UML</a:t>
            </a:r>
            <a:endParaRPr lang="en-US" dirty="0"/>
          </a:p>
        </p:txBody>
      </p:sp>
      <p:sp>
        <p:nvSpPr>
          <p:cNvPr id="3" name="Content Placeholder 2"/>
          <p:cNvSpPr>
            <a:spLocks noGrp="1"/>
          </p:cNvSpPr>
          <p:nvPr>
            <p:ph idx="1"/>
          </p:nvPr>
        </p:nvSpPr>
        <p:spPr>
          <a:xfrm>
            <a:off x="495300" y="7181056"/>
            <a:ext cx="12012613" cy="1861344"/>
          </a:xfrm>
        </p:spPr>
        <p:txBody>
          <a:bodyPr/>
          <a:lstStyle/>
          <a:p>
            <a:r>
              <a:rPr lang="en-US" dirty="0"/>
              <a:t>Activity Diagram is a component of UML</a:t>
            </a:r>
            <a:endParaRPr lang="en-US" dirty="0"/>
          </a:p>
          <a:p>
            <a:r>
              <a:rPr lang="en-US" dirty="0"/>
              <a:t>The Unified Modeling Language (UML) is a general-purpose, developmental modeling language in the field of software engineering that is intended to provide a standard way to visualize the design of a system.</a:t>
            </a:r>
            <a:endParaRPr lang="en-US" dirty="0"/>
          </a:p>
        </p:txBody>
      </p:sp>
      <p:sp>
        <p:nvSpPr>
          <p:cNvPr id="6" name="Oval 5"/>
          <p:cNvSpPr/>
          <p:nvPr/>
        </p:nvSpPr>
        <p:spPr bwMode="auto">
          <a:xfrm>
            <a:off x="1745056" y="4156720"/>
            <a:ext cx="1877023" cy="972108"/>
          </a:xfrm>
          <a:prstGeom prst="ellipse">
            <a:avLst/>
          </a:prstGeom>
          <a:noFill/>
          <a:ln w="76200">
            <a:solidFill>
              <a:srgbClr val="FF0000"/>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50800" tIns="50800" rIns="50800" bIns="50800" numCol="1" rtlCol="0" anchor="ctr" anchorCtr="0" compatLnSpc="1">
            <a:noAutofit/>
          </a:bodyPr>
          <a:lstStyle/>
          <a:p>
            <a:pPr marL="0" marR="0" indent="0" algn="ctr" defTabSz="1733550" rtl="0" eaLnBrk="1" fontAlgn="base" latinLnBrk="0" hangingPunct="0">
              <a:lnSpc>
                <a:spcPct val="90000"/>
              </a:lnSpc>
              <a:spcBef>
                <a:spcPct val="0"/>
              </a:spcBef>
              <a:spcAft>
                <a:spcPct val="0"/>
              </a:spcAft>
              <a:buClrTx/>
              <a:buSzTx/>
              <a:buFontTx/>
              <a:buNone/>
            </a:pPr>
            <a:endParaRPr kumimoji="0" lang="en-US" sz="1600" b="0" i="0" u="none" strike="noStrike" cap="none" normalizeH="0" baseline="0" dirty="0">
              <a:ln>
                <a:noFill/>
              </a:ln>
              <a:solidFill>
                <a:srgbClr val="000000"/>
              </a:solidFill>
              <a:effectLst/>
              <a:latin typeface="Canela Text Regular" charset="0"/>
              <a:ea typeface="Canela Text Regular" charset="0"/>
              <a:cs typeface="Canela Text Regular" charset="0"/>
              <a:sym typeface="Canela Text Regular"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map and bind *</a:t>
            </a:r>
            <a:endParaRPr lang="en-US" dirty="0"/>
          </a:p>
        </p:txBody>
      </p:sp>
      <p:sp>
        <p:nvSpPr>
          <p:cNvPr id="3" name="Content Placeholder 2"/>
          <p:cNvSpPr>
            <a:spLocks noGrp="1"/>
          </p:cNvSpPr>
          <p:nvPr>
            <p:ph idx="1"/>
          </p:nvPr>
        </p:nvSpPr>
        <p:spPr/>
        <p:txBody>
          <a:bodyPr/>
          <a:lstStyle/>
          <a:p>
            <a:r>
              <a:rPr lang="en-US" b="0" i="0" dirty="0">
                <a:solidFill>
                  <a:srgbClr val="161616"/>
                </a:solidFill>
                <a:effectLst/>
                <a:latin typeface="IBM Plex Mono" panose="020B0604020202020204" pitchFamily="49" charset="0"/>
              </a:rPr>
              <a:t>unit</a:t>
            </a:r>
            <a:r>
              <a:rPr lang="en-US" b="0" i="0" dirty="0">
                <a:solidFill>
                  <a:srgbClr val="161616"/>
                </a:solidFill>
                <a:effectLst/>
                <a:latin typeface="IBM Plex Sans" panose="020B0604020202020204" pitchFamily="34" charset="0"/>
              </a:rPr>
              <a:t>  of hardware:</a:t>
            </a:r>
            <a:endParaRPr lang="en-US"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85382" y="1363663"/>
            <a:ext cx="4032448" cy="72950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stretch>
            <a:fillRect/>
          </a:stretch>
        </p:blipFill>
        <p:spPr>
          <a:xfrm>
            <a:off x="1008218" y="2656463"/>
            <a:ext cx="2203388" cy="4440673"/>
          </a:xfrm>
          <a:prstGeom prst="rect">
            <a:avLst/>
          </a:prstGeom>
        </p:spPr>
      </p:pic>
      <p:sp>
        <p:nvSpPr>
          <p:cNvPr id="6" name="TextBox 5"/>
          <p:cNvSpPr txBox="1"/>
          <p:nvPr/>
        </p:nvSpPr>
        <p:spPr>
          <a:xfrm>
            <a:off x="6011119" y="8762858"/>
            <a:ext cx="980974" cy="461665"/>
          </a:xfrm>
          <a:prstGeom prst="rect">
            <a:avLst/>
          </a:prstGeom>
          <a:noFill/>
        </p:spPr>
        <p:txBody>
          <a:bodyPr wrap="none" rtlCol="0">
            <a:spAutoFit/>
          </a:bodyPr>
          <a:lstStyle/>
          <a:p>
            <a:r>
              <a:rPr lang="en-US" sz="2400" dirty="0"/>
              <a:t>socket</a:t>
            </a:r>
            <a:endParaRPr lang="en-US" sz="2400"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6656" y="1348408"/>
            <a:ext cx="3486944" cy="30590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230976" y="8051765"/>
            <a:ext cx="901209" cy="461665"/>
          </a:xfrm>
          <a:prstGeom prst="rect">
            <a:avLst/>
          </a:prstGeom>
          <a:noFill/>
        </p:spPr>
        <p:txBody>
          <a:bodyPr wrap="none" rtlCol="0">
            <a:spAutoFit/>
          </a:bodyPr>
          <a:lstStyle/>
          <a:p>
            <a:r>
              <a:rPr lang="en-US" sz="2400" dirty="0" err="1"/>
              <a:t>numa</a:t>
            </a:r>
            <a:endParaRPr lang="en-US" sz="2400" dirty="0"/>
          </a:p>
        </p:txBody>
      </p:sp>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4090" y="5668888"/>
            <a:ext cx="3754983" cy="23155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598744" y="4610254"/>
            <a:ext cx="2154692" cy="369332"/>
          </a:xfrm>
          <a:prstGeom prst="rect">
            <a:avLst/>
          </a:prstGeom>
          <a:noFill/>
        </p:spPr>
        <p:txBody>
          <a:bodyPr wrap="none" rtlCol="0">
            <a:spAutoFit/>
          </a:bodyPr>
          <a:lstStyle/>
          <a:p>
            <a:r>
              <a:rPr lang="en-US" sz="1800" dirty="0"/>
              <a:t>HP Z820 </a:t>
            </a:r>
            <a:r>
              <a:rPr lang="en-US" altLang="zh-CN" sz="1800" dirty="0"/>
              <a:t>Workstation</a:t>
            </a:r>
            <a:endParaRPr lang="en-US" sz="1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map-by option</a:t>
            </a:r>
            <a:endParaRPr lang="en-US" dirty="0"/>
          </a:p>
        </p:txBody>
      </p:sp>
      <p:sp>
        <p:nvSpPr>
          <p:cNvPr id="3" name="Content Placeholder 2"/>
          <p:cNvSpPr>
            <a:spLocks noGrp="1"/>
          </p:cNvSpPr>
          <p:nvPr>
            <p:ph idx="1"/>
          </p:nvPr>
        </p:nvSpPr>
        <p:spPr/>
        <p:txBody>
          <a:bodyPr/>
          <a:lstStyle/>
          <a:p>
            <a:r>
              <a:rPr lang="en-US" b="0" i="0" dirty="0">
                <a:solidFill>
                  <a:srgbClr val="161616"/>
                </a:solidFill>
                <a:effectLst/>
                <a:latin typeface="IBM Plex Mono" panose="020B0604020202020204" pitchFamily="49" charset="0"/>
              </a:rPr>
              <a:t>-map-by unit</a:t>
            </a:r>
            <a:r>
              <a:rPr lang="en-US" b="0" i="0" dirty="0">
                <a:solidFill>
                  <a:srgbClr val="161616"/>
                </a:solidFill>
                <a:effectLst/>
                <a:latin typeface="IBM Plex Sans" panose="020B0604020202020204" pitchFamily="34" charset="0"/>
              </a:rPr>
              <a:t> is the most basic of the mapping policies, and makes process assignments by iterating over the specified unit until the process count reaches the number of available slots.</a:t>
            </a:r>
            <a:endParaRPr lang="en-US" b="1" dirty="0"/>
          </a:p>
          <a:p>
            <a:r>
              <a:rPr lang="en-US" dirty="0"/>
              <a:t>Purpose: </a:t>
            </a:r>
            <a:r>
              <a:rPr lang="en-US" sz="2800" dirty="0"/>
              <a:t>control the iteratively distributive pattern of processes</a:t>
            </a:r>
            <a:endParaRPr lang="en-US" dirty="0"/>
          </a:p>
        </p:txBody>
      </p:sp>
      <p:pic>
        <p:nvPicPr>
          <p:cNvPr id="5" name="Picture 4"/>
          <p:cNvPicPr>
            <a:picLocks noChangeAspect="1"/>
          </p:cNvPicPr>
          <p:nvPr/>
        </p:nvPicPr>
        <p:blipFill>
          <a:blip r:embed="rId1"/>
          <a:stretch>
            <a:fillRect/>
          </a:stretch>
        </p:blipFill>
        <p:spPr>
          <a:xfrm>
            <a:off x="1605856" y="3834878"/>
            <a:ext cx="8580838" cy="2736305"/>
          </a:xfrm>
          <a:prstGeom prst="rect">
            <a:avLst/>
          </a:prstGeom>
        </p:spPr>
      </p:pic>
      <p:pic>
        <p:nvPicPr>
          <p:cNvPr id="7" name="Picture 6"/>
          <p:cNvPicPr>
            <a:picLocks noChangeAspect="1"/>
          </p:cNvPicPr>
          <p:nvPr/>
        </p:nvPicPr>
        <p:blipFill rotWithShape="1">
          <a:blip r:embed="rId2"/>
          <a:srcRect r="7089"/>
          <a:stretch>
            <a:fillRect/>
          </a:stretch>
        </p:blipFill>
        <p:spPr>
          <a:xfrm>
            <a:off x="1586567" y="6746250"/>
            <a:ext cx="8580838" cy="263111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-rank-by</a:t>
            </a:r>
            <a:endParaRPr lang="en-US" dirty="0"/>
          </a:p>
        </p:txBody>
      </p:sp>
      <p:sp>
        <p:nvSpPr>
          <p:cNvPr id="3" name="Content Placeholder 2"/>
          <p:cNvSpPr>
            <a:spLocks noGrp="1"/>
          </p:cNvSpPr>
          <p:nvPr>
            <p:ph idx="1"/>
          </p:nvPr>
        </p:nvSpPr>
        <p:spPr/>
        <p:txBody>
          <a:bodyPr/>
          <a:lstStyle/>
          <a:p>
            <a:r>
              <a:rPr lang="en-US" sz="2800" b="0" i="0" dirty="0">
                <a:solidFill>
                  <a:srgbClr val="161616"/>
                </a:solidFill>
                <a:effectLst/>
                <a:latin typeface="IBM Plex Sans" panose="020B0604020202020204" pitchFamily="34" charset="0"/>
              </a:rPr>
              <a:t>A natural hardware ordering can be created by specifying a smaller unit over which to iterate for ranking</a:t>
            </a:r>
            <a:endParaRPr lang="en-US" sz="2800" b="0" i="0" dirty="0">
              <a:solidFill>
                <a:srgbClr val="161616"/>
              </a:solidFill>
              <a:effectLst/>
              <a:latin typeface="IBM Plex Sans" panose="020B0604020202020204" pitchFamily="34" charset="0"/>
            </a:endParaRPr>
          </a:p>
          <a:p>
            <a:r>
              <a:rPr lang="en-US" sz="2800" dirty="0"/>
              <a:t>Purpose: control neighbor relationship of processes</a:t>
            </a:r>
            <a:endParaRPr lang="en-US" sz="2800" dirty="0"/>
          </a:p>
          <a:p>
            <a:endParaRPr lang="en-US" sz="2800" b="0" i="0" dirty="0">
              <a:solidFill>
                <a:srgbClr val="161616"/>
              </a:solidFill>
              <a:effectLst/>
              <a:latin typeface="IBM Plex Sans" panose="020B0604020202020204" pitchFamily="34" charset="0"/>
            </a:endParaRPr>
          </a:p>
          <a:p>
            <a:endParaRPr lang="en-US" sz="2800" dirty="0">
              <a:solidFill>
                <a:srgbClr val="161616"/>
              </a:solidFill>
              <a:latin typeface="IBM Plex Sans" panose="020B0604020202020204" pitchFamily="34" charset="0"/>
            </a:endParaRPr>
          </a:p>
          <a:p>
            <a:endParaRPr lang="en-US" sz="2800" dirty="0">
              <a:solidFill>
                <a:srgbClr val="161616"/>
              </a:solidFill>
              <a:latin typeface="IBM Plex Sans" panose="020B0604020202020204" pitchFamily="34" charset="0"/>
            </a:endParaRPr>
          </a:p>
          <a:p>
            <a:endParaRPr lang="en-US" sz="2800" dirty="0">
              <a:solidFill>
                <a:srgbClr val="161616"/>
              </a:solidFill>
              <a:latin typeface="IBM Plex Sans" panose="020B0604020202020204" pitchFamily="34" charset="0"/>
            </a:endParaRPr>
          </a:p>
          <a:p>
            <a:r>
              <a:rPr lang="en-US" sz="2800" dirty="0">
                <a:solidFill>
                  <a:srgbClr val="161616"/>
                </a:solidFill>
                <a:latin typeface="IBM Plex Sans" panose="020B0604020202020204" pitchFamily="34" charset="0"/>
              </a:rPr>
              <a:t>Compared to the previous:</a:t>
            </a:r>
            <a:endParaRPr lang="en-US" sz="2800" dirty="0"/>
          </a:p>
        </p:txBody>
      </p:sp>
      <p:pic>
        <p:nvPicPr>
          <p:cNvPr id="5" name="Picture 4"/>
          <p:cNvPicPr>
            <a:picLocks noChangeAspect="1"/>
          </p:cNvPicPr>
          <p:nvPr/>
        </p:nvPicPr>
        <p:blipFill>
          <a:blip r:embed="rId1"/>
          <a:stretch>
            <a:fillRect/>
          </a:stretch>
        </p:blipFill>
        <p:spPr>
          <a:xfrm>
            <a:off x="1317824" y="3132193"/>
            <a:ext cx="9330461" cy="2810552"/>
          </a:xfrm>
          <a:prstGeom prst="rect">
            <a:avLst/>
          </a:prstGeom>
        </p:spPr>
      </p:pic>
      <p:pic>
        <p:nvPicPr>
          <p:cNvPr id="6" name="Picture 5"/>
          <p:cNvPicPr>
            <a:picLocks noChangeAspect="1"/>
          </p:cNvPicPr>
          <p:nvPr/>
        </p:nvPicPr>
        <p:blipFill rotWithShape="1">
          <a:blip r:embed="rId2"/>
          <a:srcRect r="7089"/>
          <a:stretch>
            <a:fillRect/>
          </a:stretch>
        </p:blipFill>
        <p:spPr>
          <a:xfrm>
            <a:off x="1586567" y="6604992"/>
            <a:ext cx="8580838" cy="263111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-bind-to</a:t>
            </a:r>
            <a:endParaRPr lang="en-US" dirty="0"/>
          </a:p>
        </p:txBody>
      </p:sp>
      <p:sp>
        <p:nvSpPr>
          <p:cNvPr id="3" name="Content Placeholder 2"/>
          <p:cNvSpPr>
            <a:spLocks noGrp="1"/>
          </p:cNvSpPr>
          <p:nvPr>
            <p:ph idx="1"/>
          </p:nvPr>
        </p:nvSpPr>
        <p:spPr/>
        <p:txBody>
          <a:bodyPr/>
          <a:lstStyle/>
          <a:p>
            <a:r>
              <a:rPr lang="en-US" b="0" i="0" dirty="0">
                <a:solidFill>
                  <a:srgbClr val="161616"/>
                </a:solidFill>
                <a:effectLst/>
                <a:latin typeface="IBM Plex Sans" panose="020B0604020202020204" pitchFamily="34" charset="0"/>
              </a:rPr>
              <a:t>A common binding pattern involves binding to cores, but spanning those core assignments over all of the available sockets.</a:t>
            </a:r>
            <a:endParaRPr lang="en-US" b="0" i="0" dirty="0">
              <a:solidFill>
                <a:srgbClr val="161616"/>
              </a:solidFill>
              <a:effectLst/>
              <a:latin typeface="IBM Plex Sans" panose="020B0604020202020204" pitchFamily="34" charset="0"/>
            </a:endParaRPr>
          </a:p>
          <a:p>
            <a:r>
              <a:rPr lang="en-US" sz="3200" dirty="0"/>
              <a:t>Purpose: control the minimal distance of consecutive processes</a:t>
            </a:r>
            <a:endParaRPr lang="en-US" dirty="0">
              <a:solidFill>
                <a:srgbClr val="161616"/>
              </a:solidFill>
              <a:latin typeface="IBM Plex Sans" panose="020B0604020202020204" pitchFamily="34" charset="0"/>
            </a:endParaRPr>
          </a:p>
          <a:p>
            <a:endParaRPr lang="en-US" dirty="0">
              <a:solidFill>
                <a:srgbClr val="161616"/>
              </a:solidFill>
              <a:latin typeface="IBM Plex Sans" panose="020B0604020202020204" pitchFamily="34" charset="0"/>
            </a:endParaRPr>
          </a:p>
          <a:p>
            <a:endParaRPr lang="en-US" dirty="0">
              <a:solidFill>
                <a:srgbClr val="161616"/>
              </a:solidFill>
              <a:latin typeface="IBM Plex Sans" panose="020B0604020202020204" pitchFamily="34" charset="0"/>
            </a:endParaRPr>
          </a:p>
          <a:p>
            <a:endParaRPr lang="en-US" dirty="0">
              <a:solidFill>
                <a:srgbClr val="161616"/>
              </a:solidFill>
              <a:latin typeface="IBM Plex Sans" panose="020B0604020202020204" pitchFamily="34" charset="0"/>
            </a:endParaRPr>
          </a:p>
          <a:p>
            <a:endParaRPr lang="en-US" dirty="0">
              <a:solidFill>
                <a:srgbClr val="161616"/>
              </a:solidFill>
              <a:latin typeface="IBM Plex Sans" panose="020B0604020202020204" pitchFamily="34" charset="0"/>
            </a:endParaRPr>
          </a:p>
          <a:p>
            <a:r>
              <a:rPr lang="en-US" sz="3200" dirty="0">
                <a:solidFill>
                  <a:srgbClr val="161616"/>
                </a:solidFill>
                <a:latin typeface="IBM Plex Sans" panose="020B0604020202020204" pitchFamily="34" charset="0"/>
              </a:rPr>
              <a:t>Compared to the previous:</a:t>
            </a:r>
            <a:endParaRPr lang="en-US" sz="3200" dirty="0"/>
          </a:p>
        </p:txBody>
      </p:sp>
      <p:pic>
        <p:nvPicPr>
          <p:cNvPr id="6" name="Picture 5"/>
          <p:cNvPicPr>
            <a:picLocks noChangeAspect="1"/>
          </p:cNvPicPr>
          <p:nvPr/>
        </p:nvPicPr>
        <p:blipFill>
          <a:blip r:embed="rId1"/>
          <a:stretch>
            <a:fillRect/>
          </a:stretch>
        </p:blipFill>
        <p:spPr>
          <a:xfrm>
            <a:off x="913239" y="3209106"/>
            <a:ext cx="10692485" cy="2843894"/>
          </a:xfrm>
          <a:prstGeom prst="rect">
            <a:avLst/>
          </a:prstGeom>
        </p:spPr>
      </p:pic>
      <p:pic>
        <p:nvPicPr>
          <p:cNvPr id="7" name="Picture 6"/>
          <p:cNvPicPr>
            <a:picLocks noChangeAspect="1"/>
          </p:cNvPicPr>
          <p:nvPr/>
        </p:nvPicPr>
        <p:blipFill>
          <a:blip r:embed="rId2"/>
          <a:stretch>
            <a:fillRect/>
          </a:stretch>
        </p:blipFill>
        <p:spPr>
          <a:xfrm>
            <a:off x="913239" y="6766835"/>
            <a:ext cx="9330461" cy="281055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Reference</a:t>
            </a:r>
            <a:endParaRPr lang="en-US" dirty="0"/>
          </a:p>
        </p:txBody>
      </p:sp>
      <p:sp>
        <p:nvSpPr>
          <p:cNvPr id="3" name="内容占位符 2"/>
          <p:cNvSpPr>
            <a:spLocks noGrp="1"/>
          </p:cNvSpPr>
          <p:nvPr>
            <p:ph idx="1"/>
          </p:nvPr>
        </p:nvSpPr>
        <p:spPr/>
        <p:txBody>
          <a:bodyPr/>
          <a:lstStyle/>
          <a:p>
            <a:r>
              <a:rPr lang="en-US" altLang="zh-CN" dirty="0"/>
              <a:t>Computer Networking A Top-Down Approach</a:t>
            </a:r>
            <a:endParaRPr lang="en-US" dirty="0"/>
          </a:p>
          <a:p>
            <a:pPr lvl="1"/>
            <a:r>
              <a:rPr lang="en-US" dirty="0"/>
              <a:t>Chapter 6.6</a:t>
            </a:r>
            <a:endParaRPr lang="en-US" dirty="0"/>
          </a:p>
          <a:p>
            <a:r>
              <a:rPr lang="en-US" dirty="0"/>
              <a:t>Introduction to Parallel Computing</a:t>
            </a:r>
            <a:endParaRPr lang="en-US" dirty="0"/>
          </a:p>
          <a:p>
            <a:pPr lvl="1"/>
            <a:r>
              <a:rPr lang="en-US" dirty="0"/>
              <a:t>Chapter 2.4.1-2.4.5</a:t>
            </a:r>
            <a:endParaRPr lang="en-US" dirty="0"/>
          </a:p>
          <a:p>
            <a:r>
              <a:rPr lang="en-US" dirty="0">
                <a:hlinkClick r:id="rId1"/>
              </a:rPr>
              <a:t>Tutorial — MPI for Python 3.1.4 documentation (mpi4py.readthedocs.io)</a:t>
            </a:r>
            <a:endParaRPr lang="en-US" dirty="0"/>
          </a:p>
          <a:p>
            <a:r>
              <a:rPr lang="en-US" dirty="0">
                <a:hlinkClick r:id="rId2"/>
              </a:rPr>
              <a:t>--map-by unit option - IBM Documentation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a:t>Shared Memory</a:t>
            </a:r>
            <a:endParaRPr lang="en-US" altLang="en-US"/>
          </a:p>
        </p:txBody>
      </p:sp>
      <p:sp>
        <p:nvSpPr>
          <p:cNvPr id="110595" name="Content Placeholder 2"/>
          <p:cNvSpPr>
            <a:spLocks noGrp="1"/>
          </p:cNvSpPr>
          <p:nvPr>
            <p:ph idx="1"/>
          </p:nvPr>
        </p:nvSpPr>
        <p:spPr>
          <a:xfrm>
            <a:off x="495300" y="5597525"/>
            <a:ext cx="12012613" cy="3444875"/>
          </a:xfrm>
        </p:spPr>
        <p:txBody>
          <a:bodyPr/>
          <a:lstStyle/>
          <a:p>
            <a:r>
              <a:rPr lang="en-US" altLang="zh-CN" dirty="0">
                <a:ea typeface="宋体" panose="02010600030101010101" pitchFamily="2" charset="-122"/>
              </a:rPr>
              <a:t>Pros: Parallelism is easy to implement because the data synchronization/messaging process is implicit
</a:t>
            </a:r>
            <a:r>
              <a:rPr lang="en-US" altLang="zh-CN" dirty="0">
                <a:solidFill>
                  <a:srgbClr val="202122"/>
                </a:solidFill>
                <a:latin typeface="Arial" panose="020B0604020202020204" pitchFamily="34" charset="0"/>
                <a:ea typeface="宋体" panose="02010600030101010101" pitchFamily="2" charset="-122"/>
              </a:rPr>
              <a:t>Programming </a:t>
            </a:r>
            <a:r>
              <a:rPr lang="en-US" altLang="zh-CN" dirty="0">
                <a:ea typeface="宋体" panose="02010600030101010101" pitchFamily="2" charset="-122"/>
              </a:rPr>
              <a:t>Model: OpenMP
Cons: There are still scalability problems, and the number of CPUs cannot be too large
</a:t>
            </a:r>
            <a:endParaRPr lang="zh-CN" altLang="en-US" dirty="0">
              <a:solidFill>
                <a:srgbClr val="202122"/>
              </a:solidFill>
              <a:latin typeface="Arial" panose="020B0604020202020204" pitchFamily="34" charset="0"/>
              <a:ea typeface="宋体" panose="02010600030101010101" pitchFamily="2" charset="-122"/>
            </a:endParaRPr>
          </a:p>
          <a:p>
            <a:endParaRPr lang="en-US" altLang="en-US" dirty="0"/>
          </a:p>
        </p:txBody>
      </p:sp>
      <p:pic>
        <p:nvPicPr>
          <p:cNvPr id="1105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1200" y="1563688"/>
            <a:ext cx="6650038" cy="390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10597" name="Group 4"/>
          <p:cNvGrpSpPr/>
          <p:nvPr/>
        </p:nvGrpSpPr>
        <p:grpSpPr bwMode="auto">
          <a:xfrm>
            <a:off x="381720" y="3868366"/>
            <a:ext cx="1944688" cy="360362"/>
            <a:chOff x="682599" y="3076600"/>
            <a:chExt cx="1944216" cy="360040"/>
          </a:xfrm>
        </p:grpSpPr>
        <p:sp>
          <p:nvSpPr>
            <p:cNvPr id="110599" name="Isosceles Triangle 2"/>
            <p:cNvSpPr>
              <a:spLocks noChangeArrowheads="1"/>
            </p:cNvSpPr>
            <p:nvPr/>
          </p:nvSpPr>
          <p:spPr bwMode="auto">
            <a:xfrm rot="5400000">
              <a:off x="2230771" y="3040596"/>
              <a:ext cx="360040" cy="432048"/>
            </a:xfrm>
            <a:prstGeom prst="triangle">
              <a:avLst>
                <a:gd name="adj" fmla="val 50000"/>
              </a:avLst>
            </a:prstGeom>
            <a:noFill/>
            <a:ln w="25400" algn="ctr">
              <a:solidFill>
                <a:srgbClr val="C00000"/>
              </a:solidFill>
              <a:miter lim="400000"/>
            </a:ln>
            <a:extLst>
              <a:ext uri="{909E8E84-426E-40DD-AFC4-6F175D3DCCD1}">
                <a14:hiddenFill xmlns:a14="http://schemas.microsoft.com/office/drawing/2010/main">
                  <a:solidFill>
                    <a:srgbClr val="FFFFFF"/>
                  </a:solidFill>
                </a14:hiddenFill>
              </a:ext>
            </a:extLst>
          </p:spPr>
          <p:txBody>
            <a:bodyPr lIns="50800" tIns="50800" rIns="50800" bIns="50800" anchor="ctr">
              <a:spAutoFit/>
            </a:bodyPr>
            <a:lstStyle/>
            <a:p>
              <a:pPr algn="ctr" eaLnBrk="1">
                <a:lnSpc>
                  <a:spcPct val="90000"/>
                </a:lnSpc>
              </a:pPr>
              <a:endParaRPr lang="en-US" altLang="en-US"/>
            </a:p>
          </p:txBody>
        </p:sp>
        <p:sp>
          <p:nvSpPr>
            <p:cNvPr id="110600" name="TextBox 3"/>
            <p:cNvSpPr txBox="1">
              <a:spLocks noChangeArrowheads="1"/>
            </p:cNvSpPr>
            <p:nvPr/>
          </p:nvSpPr>
          <p:spPr bwMode="auto">
            <a:xfrm>
              <a:off x="682599" y="3076600"/>
              <a:ext cx="15314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altLang="en-US" b="1">
                  <a:solidFill>
                    <a:srgbClr val="C00000"/>
                  </a:solidFill>
                </a:rPr>
                <a:t>Level of Sharing</a:t>
              </a:r>
              <a:endParaRPr lang="en-US" altLang="en-US" b="1">
                <a:solidFill>
                  <a:srgbClr val="C00000"/>
                </a:solidFill>
              </a:endParaRPr>
            </a:p>
          </p:txBody>
        </p:sp>
      </p:grpSp>
      <p:pic>
        <p:nvPicPr>
          <p:cNvPr id="11059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2074863"/>
            <a:ext cx="5275263" cy="22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zh-CN">
                <a:ea typeface="宋体" panose="02010600030101010101" pitchFamily="2" charset="-122"/>
              </a:rPr>
              <a:t>Distributed Memory</a:t>
            </a:r>
            <a:endParaRPr lang="en-US" altLang="en-US"/>
          </a:p>
        </p:txBody>
      </p:sp>
      <p:sp>
        <p:nvSpPr>
          <p:cNvPr id="111619" name="Content Placeholder 2"/>
          <p:cNvSpPr>
            <a:spLocks noGrp="1"/>
          </p:cNvSpPr>
          <p:nvPr>
            <p:ph idx="1"/>
          </p:nvPr>
        </p:nvSpPr>
        <p:spPr>
          <a:xfrm>
            <a:off x="495300" y="6028928"/>
            <a:ext cx="12012613" cy="3660775"/>
          </a:xfrm>
        </p:spPr>
        <p:txBody>
          <a:bodyPr/>
          <a:lstStyle/>
          <a:p>
            <a:r>
              <a:rPr lang="en-US" altLang="zh-CN" dirty="0">
                <a:solidFill>
                  <a:srgbClr val="202122"/>
                </a:solidFill>
                <a:latin typeface="Arial" panose="020B0604020202020204" pitchFamily="34" charset="0"/>
                <a:ea typeface="宋体" panose="02010600030101010101" pitchFamily="2" charset="-122"/>
              </a:rPr>
              <a:t>Advantages: Can scale to very large scales, but the network topology has a large impact on performance
Programming Model: MPI</a:t>
            </a:r>
            <a:endParaRPr lang="en-US" altLang="zh-CN" dirty="0">
              <a:solidFill>
                <a:srgbClr val="202122"/>
              </a:solidFill>
              <a:latin typeface="Arial" panose="020B0604020202020204" pitchFamily="34" charset="0"/>
              <a:ea typeface="宋体" panose="02010600030101010101" pitchFamily="2" charset="-122"/>
            </a:endParaRPr>
          </a:p>
          <a:p>
            <a:r>
              <a:rPr lang="en-US" altLang="zh-CN" dirty="0">
                <a:ea typeface="宋体" panose="02010600030101010101" pitchFamily="2" charset="-122"/>
              </a:rPr>
              <a:t>Disadvantages: Messaging must be handled explicitly, with the understanding of network topologies; complex to develop
</a:t>
            </a:r>
            <a:endParaRPr lang="en-US" altLang="en-US" dirty="0"/>
          </a:p>
        </p:txBody>
      </p:sp>
      <p:pic>
        <p:nvPicPr>
          <p:cNvPr id="111620" name="Picture 1" descr="Diagram&#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77138" y="1495425"/>
            <a:ext cx="5273675"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563688"/>
            <a:ext cx="6650038" cy="390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11622" name="Group 2"/>
          <p:cNvGrpSpPr/>
          <p:nvPr/>
        </p:nvGrpSpPr>
        <p:grpSpPr bwMode="auto">
          <a:xfrm>
            <a:off x="21208" y="4948485"/>
            <a:ext cx="1944688" cy="360363"/>
            <a:chOff x="682599" y="3076600"/>
            <a:chExt cx="1944216" cy="360040"/>
          </a:xfrm>
        </p:grpSpPr>
        <p:sp>
          <p:nvSpPr>
            <p:cNvPr id="111627" name="Isosceles Triangle 3"/>
            <p:cNvSpPr>
              <a:spLocks noChangeArrowheads="1"/>
            </p:cNvSpPr>
            <p:nvPr/>
          </p:nvSpPr>
          <p:spPr bwMode="auto">
            <a:xfrm rot="5400000">
              <a:off x="2230771" y="3040596"/>
              <a:ext cx="360040" cy="432048"/>
            </a:xfrm>
            <a:prstGeom prst="triangle">
              <a:avLst>
                <a:gd name="adj" fmla="val 50000"/>
              </a:avLst>
            </a:prstGeom>
            <a:noFill/>
            <a:ln w="25400" algn="ctr">
              <a:solidFill>
                <a:srgbClr val="C00000"/>
              </a:solidFill>
              <a:miter lim="400000"/>
            </a:ln>
            <a:extLst>
              <a:ext uri="{909E8E84-426E-40DD-AFC4-6F175D3DCCD1}">
                <a14:hiddenFill xmlns:a14="http://schemas.microsoft.com/office/drawing/2010/main">
                  <a:solidFill>
                    <a:srgbClr val="FFFFFF"/>
                  </a:solidFill>
                </a14:hiddenFill>
              </a:ext>
            </a:extLst>
          </p:spPr>
          <p:txBody>
            <a:bodyPr lIns="50800" tIns="50800" rIns="50800" bIns="50800" anchor="ctr">
              <a:spAutoFit/>
            </a:bodyPr>
            <a:lstStyle/>
            <a:p>
              <a:pPr algn="ctr" eaLnBrk="1">
                <a:lnSpc>
                  <a:spcPct val="90000"/>
                </a:lnSpc>
              </a:pPr>
              <a:endParaRPr lang="en-US" altLang="en-US"/>
            </a:p>
          </p:txBody>
        </p:sp>
        <p:sp>
          <p:nvSpPr>
            <p:cNvPr id="111628" name="TextBox 4"/>
            <p:cNvSpPr txBox="1">
              <a:spLocks noChangeArrowheads="1"/>
            </p:cNvSpPr>
            <p:nvPr/>
          </p:nvSpPr>
          <p:spPr bwMode="auto">
            <a:xfrm>
              <a:off x="682599" y="3076600"/>
              <a:ext cx="15314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altLang="en-US" b="1">
                  <a:solidFill>
                    <a:srgbClr val="C00000"/>
                  </a:solidFill>
                </a:rPr>
                <a:t>Level of Sharing</a:t>
              </a:r>
              <a:endParaRPr lang="en-US" altLang="en-US" b="1">
                <a:solidFill>
                  <a:srgbClr val="C00000"/>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Example: the </a:t>
            </a:r>
            <a:r>
              <a:rPr lang="zh-CN" altLang="en-US" dirty="0"/>
              <a:t>‘</a:t>
            </a:r>
            <a:r>
              <a:rPr lang="en-US" altLang="zh-CN" dirty="0"/>
              <a:t>Slowest</a:t>
            </a:r>
            <a:r>
              <a:rPr lang="zh-CN" altLang="en-US" dirty="0"/>
              <a:t>’</a:t>
            </a:r>
            <a:r>
              <a:rPr lang="en-US" altLang="zh-CN" dirty="0"/>
              <a:t> HPC</a:t>
            </a:r>
            <a:endParaRPr lang="en-US" dirty="0"/>
          </a:p>
        </p:txBody>
      </p:sp>
      <p:grpSp>
        <p:nvGrpSpPr>
          <p:cNvPr id="4" name="Group 3"/>
          <p:cNvGrpSpPr/>
          <p:nvPr/>
        </p:nvGrpSpPr>
        <p:grpSpPr bwMode="auto">
          <a:xfrm>
            <a:off x="1504889" y="1996480"/>
            <a:ext cx="10180507" cy="4455206"/>
            <a:chOff x="2658814" y="6406500"/>
            <a:chExt cx="8029339" cy="3514737"/>
          </a:xfrm>
        </p:grpSpPr>
        <p:pic>
          <p:nvPicPr>
            <p:cNvPr id="5" name="Picture 14" descr="upload.wikimedia.org/wikipedia/commons/thumb/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58814" y="6406500"/>
              <a:ext cx="3842792" cy="28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All the data we need': Seti computing project paused after 20 years | Seti  (Search for Extraterrestrial Intelligence) | The Guardi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2440" y="6419177"/>
              <a:ext cx="3825713" cy="28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p:cNvSpPr txBox="1">
              <a:spLocks noChangeArrowheads="1"/>
            </p:cNvSpPr>
            <p:nvPr/>
          </p:nvSpPr>
          <p:spPr bwMode="auto">
            <a:xfrm>
              <a:off x="4127842" y="9362782"/>
              <a:ext cx="5084951" cy="55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altLang="en-US" sz="2000" dirty="0">
                  <a:solidFill>
                    <a:schemeClr val="accent1"/>
                  </a:solidFill>
                </a:rPr>
                <a:t>Search Alien Civilization, using volunteer PCs on the internet
</a:t>
              </a:r>
              <a:endParaRPr lang="en-US" altLang="en-US" dirty="0">
                <a:solidFill>
                  <a:schemeClr val="accent1"/>
                </a:solidFill>
              </a:endParaRPr>
            </a:p>
          </p:txBody>
        </p:sp>
      </p:grpSp>
      <p:sp>
        <p:nvSpPr>
          <p:cNvPr id="8" name="Content Placeholder 7"/>
          <p:cNvSpPr>
            <a:spLocks noGrp="1"/>
          </p:cNvSpPr>
          <p:nvPr>
            <p:ph idx="1"/>
          </p:nvPr>
        </p:nvSpPr>
        <p:spPr>
          <a:xfrm>
            <a:off x="495300" y="6451686"/>
            <a:ext cx="12012613" cy="2590714"/>
          </a:xfrm>
        </p:spPr>
        <p:txBody>
          <a:bodyPr/>
          <a:lstStyle/>
          <a:p>
            <a:r>
              <a:rPr lang="en-US" dirty="0"/>
              <a:t>Found nothing…</a:t>
            </a:r>
            <a:endParaRPr lang="en-US" dirty="0"/>
          </a:p>
          <a:p>
            <a:pPr lvl="1"/>
            <a:r>
              <a:rPr lang="en-US" dirty="0"/>
              <a:t>Fermi Paradox</a:t>
            </a:r>
            <a:endParaRPr lang="en-US" dirty="0"/>
          </a:p>
        </p:txBody>
      </p:sp>
      <p:pic>
        <p:nvPicPr>
          <p:cNvPr id="3" name="Picture 2"/>
          <p:cNvPicPr>
            <a:picLocks noChangeAspect="1"/>
          </p:cNvPicPr>
          <p:nvPr/>
        </p:nvPicPr>
        <p:blipFill rotWithShape="1">
          <a:blip r:embed="rId3"/>
          <a:srcRect t="5677" b="68249"/>
          <a:stretch>
            <a:fillRect/>
          </a:stretch>
        </p:blipFill>
        <p:spPr>
          <a:xfrm>
            <a:off x="4918224" y="6625619"/>
            <a:ext cx="6048672" cy="25074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711200" y="176213"/>
            <a:ext cx="9247188" cy="852487"/>
          </a:xfrm>
        </p:spPr>
        <p:txBody>
          <a:bodyPr/>
          <a:lstStyle/>
          <a:p>
            <a:r>
              <a:rPr lang="en-US" altLang="en-US" sz="4000" dirty="0"/>
              <a:t>Q: Can we have a global memory model on clusters?</a:t>
            </a:r>
            <a:endParaRPr lang="en-US" altLang="en-US" sz="4000" dirty="0"/>
          </a:p>
        </p:txBody>
      </p:sp>
      <p:sp>
        <p:nvSpPr>
          <p:cNvPr id="114691" name="Content Placeholder 2"/>
          <p:cNvSpPr>
            <a:spLocks noGrp="1"/>
          </p:cNvSpPr>
          <p:nvPr>
            <p:ph idx="1"/>
          </p:nvPr>
        </p:nvSpPr>
        <p:spPr>
          <a:xfrm>
            <a:off x="495300" y="6532984"/>
            <a:ext cx="12012613" cy="2149475"/>
          </a:xfrm>
        </p:spPr>
        <p:txBody>
          <a:bodyPr/>
          <a:lstStyle/>
          <a:p>
            <a:pPr marL="0" indent="0">
              <a:buFontTx/>
              <a:buNone/>
            </a:pPr>
            <a:r>
              <a:rPr lang="en-US" altLang="en-US" sz="2400" dirty="0"/>
              <a:t>It is possible, yet not very popular:</a:t>
            </a:r>
            <a:endParaRPr lang="en-US" altLang="en-US" sz="2400" dirty="0"/>
          </a:p>
          <a:p>
            <a:pPr marL="0" indent="0"/>
            <a:r>
              <a:rPr lang="en-US" altLang="en-US" sz="2400" dirty="0"/>
              <a:t>A) UMA (Uniform memory access)</a:t>
            </a:r>
            <a:endParaRPr lang="en-US" altLang="en-US" sz="2400" dirty="0"/>
          </a:p>
          <a:p>
            <a:pPr marL="0" indent="0"/>
            <a:r>
              <a:rPr lang="en-US" altLang="en-US" sz="2400" dirty="0"/>
              <a:t>B) </a:t>
            </a:r>
            <a:r>
              <a:rPr lang="en-US" altLang="zh-CN" sz="2400" dirty="0"/>
              <a:t>COMA (</a:t>
            </a:r>
            <a:r>
              <a:rPr lang="en-US" altLang="en-US" sz="2400" dirty="0"/>
              <a:t>Cache-only memory architecture</a:t>
            </a:r>
            <a:r>
              <a:rPr lang="en-US" altLang="zh-CN" sz="2400" dirty="0"/>
              <a:t>)</a:t>
            </a:r>
            <a:endParaRPr lang="en-US" altLang="zh-CN" sz="2400" dirty="0"/>
          </a:p>
          <a:p>
            <a:pPr marL="0" indent="0"/>
            <a:r>
              <a:rPr lang="en-US" altLang="zh-CN" sz="2400" dirty="0"/>
              <a:t>C) NUMA (</a:t>
            </a:r>
            <a:r>
              <a:rPr lang="en-US" sz="2400" dirty="0"/>
              <a:t>Non-uniform memory access)</a:t>
            </a:r>
            <a:endParaRPr lang="en-US" altLang="en-US" sz="2400" dirty="0"/>
          </a:p>
          <a:p>
            <a:pPr marL="0" indent="0"/>
            <a:r>
              <a:rPr lang="en-US" altLang="zh-CN" sz="2400" dirty="0"/>
              <a:t>-&gt; Easy to program, but not easy to tune</a:t>
            </a:r>
            <a:endParaRPr lang="en-US" altLang="zh-CN" sz="2400" dirty="0"/>
          </a:p>
          <a:p>
            <a:pPr marL="0" indent="0"/>
            <a:endParaRPr lang="en-US" altLang="en-US" sz="2400" dirty="0"/>
          </a:p>
          <a:p>
            <a:pPr marL="0" indent="0"/>
            <a:r>
              <a:rPr lang="zh-CN" altLang="en-US" sz="2400" b="0" i="0" dirty="0">
                <a:solidFill>
                  <a:srgbClr val="333333"/>
                </a:solidFill>
                <a:effectLst/>
                <a:latin typeface="Georgia" panose="02040502050405020303" pitchFamily="18" charset="0"/>
              </a:rPr>
              <a:t>根据英特尔实验室声明 </a:t>
            </a:r>
            <a:r>
              <a:rPr lang="en-US" altLang="zh-CN" sz="2400" b="0" i="0" u="none" strike="noStrike" dirty="0">
                <a:solidFill>
                  <a:srgbClr val="006699"/>
                </a:solidFill>
                <a:effectLst/>
                <a:latin typeface="Georgia" panose="02040502050405020303" pitchFamily="18" charset="0"/>
              </a:rPr>
              <a:t>[2]</a:t>
            </a:r>
            <a:r>
              <a:rPr lang="en-US" sz="2400" b="0" i="0" u="none" strike="noStrike" dirty="0">
                <a:solidFill>
                  <a:srgbClr val="1A0DAB"/>
                </a:solidFill>
                <a:effectLst/>
                <a:latin typeface="Arial" panose="020B0604020202020204" pitchFamily="34" charset="0"/>
                <a:hlinkClick r:id="rId1"/>
              </a:rPr>
              <a:t> The Future of Many Core Computing: A tale of two processors</a:t>
            </a:r>
            <a:endParaRPr lang="en-US" sz="2400" b="0" i="0" dirty="0">
              <a:solidFill>
                <a:srgbClr val="222222"/>
              </a:solidFill>
              <a:effectLst/>
              <a:latin typeface="Arial" panose="020B0604020202020204" pitchFamily="34" charset="0"/>
            </a:endParaRPr>
          </a:p>
          <a:p>
            <a:pPr marL="0" indent="0"/>
            <a:r>
              <a:rPr lang="zh-CN" altLang="en-US" sz="2400" b="0" i="0" dirty="0">
                <a:solidFill>
                  <a:srgbClr val="333333"/>
                </a:solidFill>
                <a:effectLst/>
                <a:latin typeface="Georgia" panose="02040502050405020303" pitchFamily="18" charset="0"/>
              </a:rPr>
              <a:t>，共享内存模型最初需要减少应用程序进程并行化的编程工作量，但它会消耗更多时间进行调试和优化。同时，分布式内存模型需要更多的并行化工作，但最终需要缩短调试和优化的时间，从而缩短应用程序交付的延迟。</a:t>
            </a:r>
            <a:endParaRPr lang="en-US" altLang="en-US" sz="2400" dirty="0"/>
          </a:p>
          <a:p>
            <a:pPr marL="0" indent="0"/>
            <a:endParaRPr lang="en-US" altLang="en-US" sz="2400" dirty="0"/>
          </a:p>
          <a:p>
            <a:pPr marL="0" indent="0"/>
            <a:endParaRPr lang="en-US" alt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832" y="1996480"/>
            <a:ext cx="9599308"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内存阵列卡】报价行情_排行_品牌_参数_怎么样_图片_商家-苏宁易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624" y="5992924"/>
            <a:ext cx="3528392" cy="3528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310712" y="8909248"/>
            <a:ext cx="1693990" cy="400110"/>
          </a:xfrm>
          <a:prstGeom prst="rect">
            <a:avLst/>
          </a:prstGeom>
          <a:noFill/>
        </p:spPr>
        <p:txBody>
          <a:bodyPr wrap="none" rtlCol="0">
            <a:spAutoFit/>
          </a:bodyPr>
          <a:lstStyle/>
          <a:p>
            <a:r>
              <a:rPr lang="en-US" sz="2000" dirty="0">
                <a:solidFill>
                  <a:schemeClr val="accent1"/>
                </a:solidFill>
              </a:rPr>
              <a:t>Memory Array</a:t>
            </a:r>
            <a:endParaRPr lang="en-US" sz="2000" dirty="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zh-CN" dirty="0">
                <a:ea typeface="宋体" panose="02010600030101010101" pitchFamily="2" charset="-122"/>
              </a:rPr>
              <a:t>Example of clusters</a:t>
            </a:r>
            <a:endParaRPr lang="en-US" altLang="en-US" dirty="0"/>
          </a:p>
        </p:txBody>
      </p:sp>
      <p:sp>
        <p:nvSpPr>
          <p:cNvPr id="112643" name="Content Placeholder 2"/>
          <p:cNvSpPr>
            <a:spLocks noGrp="1"/>
          </p:cNvSpPr>
          <p:nvPr>
            <p:ph idx="1"/>
          </p:nvPr>
        </p:nvSpPr>
        <p:spPr>
          <a:xfrm>
            <a:off x="495300" y="7180263"/>
            <a:ext cx="12012613" cy="1862137"/>
          </a:xfrm>
        </p:spPr>
        <p:txBody>
          <a:bodyPr/>
          <a:lstStyle/>
          <a:p>
            <a:r>
              <a:rPr lang="en-US" altLang="zh-CN" dirty="0">
                <a:ea typeface="宋体" panose="02010600030101010101" pitchFamily="2" charset="-122"/>
              </a:rPr>
              <a:t>To balance between cost and performance:</a:t>
            </a:r>
            <a:endParaRPr lang="en-US" altLang="zh-CN" dirty="0">
              <a:ea typeface="宋体" panose="02010600030101010101" pitchFamily="2" charset="-122"/>
            </a:endParaRPr>
          </a:p>
          <a:p>
            <a:pPr lvl="1"/>
            <a:r>
              <a:rPr lang="en-US" altLang="zh-CN" dirty="0">
                <a:ea typeface="宋体" panose="02010600030101010101" pitchFamily="2" charset="-122"/>
              </a:rPr>
              <a:t>Generally, within a single node, a shared memory is used; Between nodes, networks are used</a:t>
            </a:r>
            <a:endParaRPr lang="en-US" altLang="en-US" dirty="0"/>
          </a:p>
        </p:txBody>
      </p:sp>
      <p:pic>
        <p:nvPicPr>
          <p:cNvPr id="11264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3388" y="1220788"/>
            <a:ext cx="12136437" cy="579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23_ClassicWhite">
  <a:themeElements>
    <a:clrScheme name="">
      <a:dk1>
        <a:srgbClr val="000000"/>
      </a:dk1>
      <a:lt1>
        <a:srgbClr val="FFFFFF"/>
      </a:lt1>
      <a:dk2>
        <a:srgbClr val="5E5E5E"/>
      </a:dk2>
      <a:lt2>
        <a:srgbClr val="D5D5D5"/>
      </a:lt2>
      <a:accent1>
        <a:srgbClr val="3E74D1"/>
      </a:accent1>
      <a:accent2>
        <a:srgbClr val="33C5B9"/>
      </a:accent2>
      <a:accent3>
        <a:srgbClr val="FFFFFF"/>
      </a:accent3>
      <a:accent4>
        <a:srgbClr val="000000"/>
      </a:accent4>
      <a:accent5>
        <a:srgbClr val="AFBCE5"/>
      </a:accent5>
      <a:accent6>
        <a:srgbClr val="2DB2A7"/>
      </a:accent6>
      <a:hlink>
        <a:srgbClr val="0000FF"/>
      </a:hlink>
      <a:folHlink>
        <a:srgbClr val="FF00FF"/>
      </a:folHlink>
    </a:clrScheme>
    <a:fontScheme name="23_ClassicWhit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ln>
          <a:headEnd type="none" w="med" len="med"/>
          <a:tailEnd type="none" w="med" len="med"/>
        </a:ln>
      </a:spPr>
      <a:bodyPr vert="horz" wrap="square" lIns="50800" tIns="50800" rIns="50800" bIns="50800" numCol="1" rtlCol="0" anchor="ctr" anchorCtr="0" compatLnSpc="1">
        <a:noAutofit/>
      </a:bodyPr>
      <a:lstStyle>
        <a:defPPr marL="0" marR="0" indent="0" algn="ctr" defTabSz="1733550" rtl="0" eaLnBrk="1" fontAlgn="base" latinLnBrk="0" hangingPunct="0">
          <a:lnSpc>
            <a:spcPct val="90000"/>
          </a:lnSpc>
          <a:spcBef>
            <a:spcPct val="0"/>
          </a:spcBef>
          <a:spcAft>
            <a:spcPct val="0"/>
          </a:spcAft>
          <a:buClrTx/>
          <a:buSzTx/>
          <a:buFontTx/>
          <a:buNone/>
          <a:defRPr kumimoji="0" sz="1600" b="0" i="0" u="none" strike="noStrike" cap="none" normalizeH="0" baseline="0" dirty="0" smtClean="0">
            <a:ln>
              <a:noFill/>
            </a:ln>
            <a:solidFill>
              <a:srgbClr val="000000"/>
            </a:solidFill>
            <a:effectLst/>
            <a:latin typeface="Canela Text Regular" charset="0"/>
            <a:ea typeface="Canela Text Regular" charset="0"/>
            <a:cs typeface="Canela Text Regular" charset="0"/>
            <a:sym typeface="Canela Text Regular" charset="0"/>
          </a:defRPr>
        </a:defPPr>
      </a:lstStyle>
      <a:style>
        <a:lnRef idx="2">
          <a:schemeClr val="dk1"/>
        </a:lnRef>
        <a:fillRef idx="1">
          <a:schemeClr val="lt1"/>
        </a:fillRef>
        <a:effectRef idx="0">
          <a:schemeClr val="dk1"/>
        </a:effectRef>
        <a:fontRef idx="minor">
          <a:schemeClr val="dk1"/>
        </a:fontRef>
      </a: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miter lim="400000"/>
          <a:headEnd type="none" w="med" len="med"/>
          <a:tailEnd type="none" w="med" len="med"/>
        </a:ln>
      </a:spPr>
      <a:bodyPr vert="horz" wrap="square" lIns="50800" tIns="50800" rIns="50800" bIns="50800" numCol="1" anchor="ctr" anchorCtr="0" compatLnSpc="1">
        <a:spAutoFit/>
      </a:bodyPr>
      <a:lstStyle>
        <a:defPPr marL="0" marR="0" indent="0" algn="ctr" defTabSz="1733550" rtl="0" eaLnBrk="1" fontAlgn="base" latinLnBrk="0" hangingPunct="0">
          <a:lnSpc>
            <a:spcPct val="90000"/>
          </a:lnSpc>
          <a:spcBef>
            <a:spcPct val="0"/>
          </a:spcBef>
          <a:spcAft>
            <a:spcPct val="0"/>
          </a:spcAft>
          <a:buClrTx/>
          <a:buSzTx/>
          <a:buFontTx/>
          <a:buNone/>
          <a:defRPr kumimoji="0" lang="en-US" altLang="en-US" sz="1600" b="0" i="0" u="none" strike="noStrike" cap="none" normalizeH="0" baseline="0" smtClean="0">
            <a:ln>
              <a:noFill/>
            </a:ln>
            <a:solidFill>
              <a:srgbClr val="000000"/>
            </a:solidFill>
            <a:effectLst/>
            <a:latin typeface="Canela Text Regular" charset="0"/>
            <a:ea typeface="Canela Text Regular" charset="0"/>
            <a:cs typeface="Canela Text Regular" charset="0"/>
            <a:sym typeface="Canela Text Regular" charset="0"/>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E5E5E"/>
      </a:dk2>
      <a:lt2>
        <a:srgbClr val="D5D5D5"/>
      </a:lt2>
      <a:accent1>
        <a:srgbClr val="3E74D1"/>
      </a:accent1>
      <a:accent2>
        <a:srgbClr val="33C5B9"/>
      </a:accent2>
      <a:accent3>
        <a:srgbClr val="FFFFFF"/>
      </a:accent3>
      <a:accent4>
        <a:srgbClr val="000000"/>
      </a:accent4>
      <a:accent5>
        <a:srgbClr val="AFBCE5"/>
      </a:accent5>
      <a:accent6>
        <a:srgbClr val="2DB2A7"/>
      </a:accent6>
      <a:hlink>
        <a:srgbClr val="0000FF"/>
      </a:hlink>
      <a:folHlink>
        <a:srgbClr val="FF00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9152</Words>
  <Application>WPS Presentation</Application>
  <PresentationFormat>Custom</PresentationFormat>
  <Paragraphs>438</Paragraphs>
  <Slides>46</Slides>
  <Notes>14</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46</vt:i4>
      </vt:variant>
    </vt:vector>
  </HeadingPairs>
  <TitlesOfParts>
    <vt:vector size="70" baseType="lpstr">
      <vt:lpstr>Arial</vt:lpstr>
      <vt:lpstr>宋体</vt:lpstr>
      <vt:lpstr>Wingdings</vt:lpstr>
      <vt:lpstr>Canela Text Regular</vt:lpstr>
      <vt:lpstr>ZWSimpleStroke</vt:lpstr>
      <vt:lpstr>Helvetica</vt:lpstr>
      <vt:lpstr>Graphik</vt:lpstr>
      <vt:lpstr>Helvetica Neue</vt:lpstr>
      <vt:lpstr>等线</vt:lpstr>
      <vt:lpstr>Georgia</vt:lpstr>
      <vt:lpstr>微软雅黑</vt:lpstr>
      <vt:lpstr>Arial Unicode MS</vt:lpstr>
      <vt:lpstr>Calibri</vt:lpstr>
      <vt:lpstr>Calibri</vt:lpstr>
      <vt:lpstr>Comic Sans MS</vt:lpstr>
      <vt:lpstr>MS PGothic</vt:lpstr>
      <vt:lpstr>Arial</vt:lpstr>
      <vt:lpstr>Gill Sans MT</vt:lpstr>
      <vt:lpstr>Calibri Light</vt:lpstr>
      <vt:lpstr>-apple-system</vt:lpstr>
      <vt:lpstr>IBM Plex Mono</vt:lpstr>
      <vt:lpstr>Segoe Print</vt:lpstr>
      <vt:lpstr>IBM Plex Sans</vt:lpstr>
      <vt:lpstr>23_ClassicWhite</vt:lpstr>
      <vt:lpstr>DTS205TC High Performance Computing</vt:lpstr>
      <vt:lpstr>Section</vt:lpstr>
      <vt:lpstr>Motivation of Parallel Computing</vt:lpstr>
      <vt:lpstr>Multi-core solution</vt:lpstr>
      <vt:lpstr>Shared Memory</vt:lpstr>
      <vt:lpstr>Distributed Memory</vt:lpstr>
      <vt:lpstr>Example: the ‘Slowest’ HPC</vt:lpstr>
      <vt:lpstr>Q: Can we have a global memory model on clusters?</vt:lpstr>
      <vt:lpstr>Example of clusters</vt:lpstr>
      <vt:lpstr>Interlude: appearance</vt:lpstr>
      <vt:lpstr>Datacenter networks: elements</vt:lpstr>
      <vt:lpstr>Datacenter networks: multipath</vt:lpstr>
      <vt:lpstr>Example</vt:lpstr>
      <vt:lpstr>目录</vt:lpstr>
      <vt:lpstr>Topology of usual networks
</vt:lpstr>
      <vt:lpstr>Other possible network structures
</vt:lpstr>
      <vt:lpstr>Network performance metrics
</vt:lpstr>
      <vt:lpstr>Network performance metrics
</vt:lpstr>
      <vt:lpstr>Network performance metrics
</vt:lpstr>
      <vt:lpstr>Features of some networks</vt:lpstr>
      <vt:lpstr>Example: Fat-Tree</vt:lpstr>
      <vt:lpstr>Example: 6D wraparound mesh</vt:lpstr>
      <vt:lpstr>Example: Dragonfly: interconnected fat-trees</vt:lpstr>
      <vt:lpstr>Example: 2D wraparound mesh</vt:lpstr>
      <vt:lpstr>Example: Multiple Fat tree</vt:lpstr>
      <vt:lpstr>Further Reading：Dynamic networking</vt:lpstr>
      <vt:lpstr>Section</vt:lpstr>
      <vt:lpstr>The MPI is an API</vt:lpstr>
      <vt:lpstr>MPI</vt:lpstr>
      <vt:lpstr>The core functions of MPI
</vt:lpstr>
      <vt:lpstr>Point-to-point (blocking)
</vt:lpstr>
      <vt:lpstr>Point-to-point (non-blocking)
</vt:lpstr>
      <vt:lpstr>Blocking send + non-blocking receive
</vt:lpstr>
      <vt:lpstr>Non-blocking send + blocking receive
</vt:lpstr>
      <vt:lpstr>Broadcast</vt:lpstr>
      <vt:lpstr>Scatter</vt:lpstr>
      <vt:lpstr>Gather</vt:lpstr>
      <vt:lpstr>Allgather</vt:lpstr>
      <vt:lpstr>Hardware/protocol support
</vt:lpstr>
      <vt:lpstr>Further Reading: UML activity diagram</vt:lpstr>
      <vt:lpstr>Further Reading: UML</vt:lpstr>
      <vt:lpstr>MPI map and bind *</vt:lpstr>
      <vt:lpstr>map-by option</vt:lpstr>
      <vt:lpstr>-rank-by</vt:lpstr>
      <vt:lpstr>-bind-to</vt:lpstr>
      <vt:lpstr>Reference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DTS205TC High Performance Computing</dc:title>
  <dc:creator>andyz</dc:creator>
  <cp:lastModifiedBy>andyz</cp:lastModifiedBy>
  <cp:revision>2336</cp:revision>
  <dcterms:created xsi:type="dcterms:W3CDTF">2024-02-15T03:26:00Z</dcterms:created>
  <dcterms:modified xsi:type="dcterms:W3CDTF">2024-02-16T06:00:16Z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CAA2E88FA3EC403F815C8E33F7C7384A_12</vt:lpwstr>
  </property>
  <property fmtid="{D5CDD505-2E9C-101B-9397-08002B2CF9AE}" pid="3" name="KSOProductBuildVer">
    <vt:lpwstr>1033-12.2.0.13431</vt:lpwstr>
  </property>
</Properties>
</file>